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5"/>
  </p:notesMasterIdLst>
  <p:sldIdLst>
    <p:sldId id="330" r:id="rId3"/>
    <p:sldId id="682" r:id="rId4"/>
    <p:sldId id="907" r:id="rId5"/>
    <p:sldId id="908" r:id="rId6"/>
    <p:sldId id="898" r:id="rId7"/>
    <p:sldId id="683" r:id="rId8"/>
    <p:sldId id="295" r:id="rId9"/>
    <p:sldId id="297" r:id="rId10"/>
    <p:sldId id="713" r:id="rId11"/>
    <p:sldId id="730" r:id="rId12"/>
    <p:sldId id="415" r:id="rId13"/>
    <p:sldId id="456" r:id="rId14"/>
    <p:sldId id="460" r:id="rId15"/>
    <p:sldId id="461" r:id="rId16"/>
    <p:sldId id="497" r:id="rId17"/>
    <p:sldId id="511" r:id="rId18"/>
    <p:sldId id="512" r:id="rId19"/>
    <p:sldId id="513" r:id="rId20"/>
    <p:sldId id="514" r:id="rId21"/>
    <p:sldId id="531" r:id="rId22"/>
    <p:sldId id="705" r:id="rId23"/>
    <p:sldId id="709" r:id="rId24"/>
    <p:sldId id="685" r:id="rId25"/>
    <p:sldId id="911" r:id="rId26"/>
    <p:sldId id="867" r:id="rId27"/>
    <p:sldId id="869" r:id="rId28"/>
    <p:sldId id="875" r:id="rId29"/>
    <p:sldId id="876" r:id="rId30"/>
    <p:sldId id="1215" r:id="rId31"/>
    <p:sldId id="1259" r:id="rId32"/>
    <p:sldId id="1260" r:id="rId33"/>
    <p:sldId id="1262" r:id="rId34"/>
    <p:sldId id="1261" r:id="rId35"/>
    <p:sldId id="1263" r:id="rId36"/>
    <p:sldId id="1264" r:id="rId37"/>
    <p:sldId id="1253" r:id="rId38"/>
    <p:sldId id="1254" r:id="rId39"/>
    <p:sldId id="1255" r:id="rId40"/>
    <p:sldId id="1257" r:id="rId41"/>
    <p:sldId id="1258" r:id="rId42"/>
    <p:sldId id="687" r:id="rId43"/>
    <p:sldId id="287" r:id="rId44"/>
    <p:sldId id="1728" r:id="rId45"/>
    <p:sldId id="1735" r:id="rId46"/>
    <p:sldId id="1748" r:id="rId47"/>
    <p:sldId id="1799" r:id="rId48"/>
    <p:sldId id="1859" r:id="rId49"/>
    <p:sldId id="1860" r:id="rId50"/>
    <p:sldId id="1861" r:id="rId51"/>
    <p:sldId id="289" r:id="rId52"/>
    <p:sldId id="1862" r:id="rId53"/>
    <p:sldId id="2002" r:id="rId54"/>
    <p:sldId id="1927" r:id="rId55"/>
    <p:sldId id="1931" r:id="rId56"/>
    <p:sldId id="1934" r:id="rId57"/>
    <p:sldId id="2000" r:id="rId58"/>
    <p:sldId id="323" r:id="rId59"/>
    <p:sldId id="1960" r:id="rId60"/>
    <p:sldId id="262" r:id="rId61"/>
    <p:sldId id="693" r:id="rId62"/>
    <p:sldId id="260" r:id="rId63"/>
    <p:sldId id="2006" r:id="rId64"/>
    <p:sldId id="274" r:id="rId65"/>
    <p:sldId id="1985" r:id="rId66"/>
    <p:sldId id="1990" r:id="rId67"/>
    <p:sldId id="2003" r:id="rId68"/>
    <p:sldId id="2004" r:id="rId69"/>
    <p:sldId id="2005" r:id="rId70"/>
    <p:sldId id="1438" r:id="rId71"/>
    <p:sldId id="1446" r:id="rId72"/>
    <p:sldId id="1447" r:id="rId73"/>
    <p:sldId id="316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FB1C05"/>
    <a:srgbClr val="FC695A"/>
    <a:srgbClr val="59F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2"/>
    <p:restoredTop sz="94674"/>
  </p:normalViewPr>
  <p:slideViewPr>
    <p:cSldViewPr>
      <p:cViewPr varScale="1">
        <p:scale>
          <a:sx n="124" d="100"/>
          <a:sy n="124" d="100"/>
        </p:scale>
        <p:origin x="2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4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1D9AC-C4DC-4626-BD9E-860ADBEBE25E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B2A92-AD47-4AF8-BBA5-94641E995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85372" lvl="1" indent="-302066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331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133124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/>
            <a:fld id="{25426A04-C3D0-45A8-A357-9EBC0982D5A8}" type="slidenum">
              <a:rPr lang="en-US" sz="1300"/>
              <a:pPr algn="r"/>
              <a:t>18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51861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5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304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22</a:t>
            </a:fld>
            <a:endParaRPr lang="en-US" sz="1200" dirty="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674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0D35FC-DE77-448B-A76A-5FA651EA8F55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79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7CF7FC-C39C-43F1-ADFB-D34A99595A39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20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C7D925-B875-469D-8618-E773D99FEF70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1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65F41-7C63-4BEA-8A66-2097E6A080E1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613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4801A4B-A49C-4A92-9B1A-BA8C807D67A9}" type="slidenum">
              <a:rPr lang="en-US" sz="1300" smtClean="0">
                <a:solidFill>
                  <a:prstClr val="black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3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6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3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5EE5D04-15E8-4C03-9C40-69A74A0B5B46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36</a:t>
            </a:fld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7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87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5D729BE-8E81-4CFC-AD2F-39F6FA3E85FB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37</a:t>
            </a:fld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05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97DF278-D59E-4167-B222-98ACC117170D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38</a:t>
            </a:fld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47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E506C31-BE7C-41E3-816B-BF60A9C54F7A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39</a:t>
            </a:fld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0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F01204A-2FD0-4714-AC05-4C45ACDABB0B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40</a:t>
            </a:fld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CE2ED2-F269-44DD-9573-78355105AC9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3926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/>
            <a:fld id="{F812812F-37E7-431D-8003-AAA179568981}" type="slidenum">
              <a:rPr lang="en-US" sz="1300"/>
              <a:pPr algn="r"/>
              <a:t>69</a:t>
            </a:fld>
            <a:endParaRPr lang="en-US" sz="1300" dirty="0"/>
          </a:p>
        </p:txBody>
      </p:sp>
      <p:sp>
        <p:nvSpPr>
          <p:cNvPr id="139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64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0C20AB-5803-4336-A876-799754C550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45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85189-6060-471F-84A0-251FEBE47C6E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24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101642-4CBB-42A9-B25D-283E59E36C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2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6364FE-8950-43FB-8EA6-BAA6B4D2A3A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68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FF3FE4-5CCB-4EE4-96DF-9F0DE97AA20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42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6AAA-A85F-464F-A94C-B4112C418EC8}" type="slidenum">
              <a:rPr lang="en-US" smtClean="0">
                <a:latin typeface="Arial" pitchFamily="34" charset="0"/>
              </a:rPr>
              <a:pPr/>
              <a:t>12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033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DC06759-B181-4992-9306-57C61C412ABC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13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2400" y="401638"/>
            <a:ext cx="7631113" cy="5724525"/>
          </a:xfrm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7463"/>
            <a:ext cx="5620173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812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35F2A0E-0DE0-4E94-99BF-0028BB208054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14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2400" y="401638"/>
            <a:ext cx="7631113" cy="5724525"/>
          </a:xfrm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7463"/>
            <a:ext cx="5620173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30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15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382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CB77C87-2C3E-46F5-B3F9-974A423D99FD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16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1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2F23-04BC-174D-975B-EA52EAFD2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7F4B8-8373-BC4A-8421-8BD78F92E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60A5D-2670-46FB-9F71-125129B3C1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171876-96D7-40D9-B5A9-E47ED4ADD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0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EFD5-305F-3C4E-B5C5-B78BD3A7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F126-98FF-6B4D-94F9-975ED7B5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D4EA1D-3BB7-425E-A2D4-396EA92A0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56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771B-1A74-4C45-B6AF-47D374D9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148F0-52BC-7748-9157-69DC4A773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10DCD-E7F0-45F1-889B-9273A29542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2262" cy="12667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C9234-F65F-489C-8BF6-2D58A516B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19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7107-386C-1641-9CD9-0EC991B1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DF79-BAF5-EB47-8AC9-CDF09BA2B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049E3-C1F5-CC4A-AC46-C057EFD00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81EEE-07E2-4433-89F0-A485480FA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69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362D-E980-D946-9FCF-611BCF4E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6468-B094-734F-B799-EBFFA653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A95BD-C379-1647-A664-F00FED3CE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7818D-C5DD-3949-AF73-EA9BC14A7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3B6B6-0AE2-F441-A704-ED8394DD9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DCD080-62AD-41B4-98C7-11051E670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66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863E-F1DC-634D-8382-33C14251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0696A53-1420-4DC0-802A-0E01355FA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59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DF79AB-86D9-428D-B986-520040056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57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81AFD-80A6-6549-AD56-7A92D9BC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F5DC-D4BA-BD47-ACE3-F8A98BC7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DE935-FB9D-544B-BC4D-29D041A70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D744-9BE6-4760-9BB6-4D3999EE8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5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D920-4F51-D640-B8F1-07E31B2B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4BEF5-1B11-FA44-96F2-FA7B0DC11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CBEFB-77FD-AB47-8634-5B508E791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03F69-4475-457D-8C25-BE3EFFAAD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22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6919-1AE4-084C-916B-607FA50E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6BDEF-CA8F-6C48-8CFE-1DDCD148B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C19E0A-E39D-4563-8C0A-EBB53153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18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05CC2-D948-264B-A9D4-D4CF09ADC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6F8B9-534E-594B-AA27-53CF50564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D03756-7836-4D15-AC3E-416BEA07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8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/>
              <a:pPr/>
              <a:t>2/10/23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A112F1-0439-894A-84D1-2EC63A591433}"/>
              </a:ext>
            </a:extLst>
          </p:cNvPr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0027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972C9-ACB3-E341-B4E5-2D6626D2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4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0A5B-105D-DE45-A0A8-CB0E7B303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83937"/>
            <a:ext cx="7886700" cy="512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AAF8-7122-C84B-B6BE-14153B0B7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rgbClr val="FFCB05"/>
                </a:solidFill>
              </a:defRPr>
            </a:lvl1pPr>
          </a:lstStyle>
          <a:p>
            <a:r>
              <a:rPr lang="en-US" dirty="0"/>
              <a:t>EECS 498-007 Lecture 2x - </a:t>
            </a:r>
            <a:fld id="{AC1089D3-84F4-7045-A571-C61BEF9B13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87CA8-D8A2-484C-BCF7-8D63AD7E53F8}"/>
              </a:ext>
            </a:extLst>
          </p:cNvPr>
          <p:cNvSpPr txBox="1"/>
          <p:nvPr userDrawn="1"/>
        </p:nvSpPr>
        <p:spPr>
          <a:xfrm>
            <a:off x="628650" y="6429346"/>
            <a:ext cx="13138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CB05"/>
                </a:solidFill>
              </a:rPr>
              <a:t>Justin Johnson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82331-011A-BB4A-90CA-EBA3BA780B6B}"/>
              </a:ext>
            </a:extLst>
          </p:cNvPr>
          <p:cNvSpPr txBox="1"/>
          <p:nvPr userDrawn="1"/>
        </p:nvSpPr>
        <p:spPr>
          <a:xfrm>
            <a:off x="6700707" y="6429345"/>
            <a:ext cx="18146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0" i="0" u="none" kern="1200" dirty="0">
                <a:solidFill>
                  <a:srgbClr val="FFCB05"/>
                </a:solidFill>
                <a:effectLst/>
                <a:latin typeface="+mn-lt"/>
                <a:ea typeface="+mn-ea"/>
                <a:cs typeface="+mn-cs"/>
              </a:rPr>
              <a:t>Fall 2019</a:t>
            </a:r>
            <a:endParaRPr lang="en-US" sz="1500" u="none" dirty="0">
              <a:solidFill>
                <a:srgbClr val="FFCB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62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5.png"/><Relationship Id="rId5" Type="http://schemas.openxmlformats.org/officeDocument/2006/relationships/tags" Target="../tags/tag5.xml"/><Relationship Id="rId10" Type="http://schemas.openxmlformats.org/officeDocument/2006/relationships/image" Target="../media/image14.png"/><Relationship Id="rId4" Type="http://schemas.openxmlformats.org/officeDocument/2006/relationships/tags" Target="../tags/tag4.xm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2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3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30.png"/><Relationship Id="rId5" Type="http://schemas.openxmlformats.org/officeDocument/2006/relationships/tags" Target="../tags/tag11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tags" Target="../tags/tag10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15.xml"/><Relationship Id="rId7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8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4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8.bin"/><Relationship Id="rId2" Type="http://schemas.openxmlformats.org/officeDocument/2006/relationships/tags" Target="../tags/tag1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1.png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en/pets-christmas-dogs-cat-962215/" TargetMode="External"/><Relationship Id="rId4" Type="http://schemas.openxmlformats.org/officeDocument/2006/relationships/image" Target="../media/image8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p-1246693/?no_redirec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772400" cy="2057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计算机视觉</a:t>
            </a:r>
            <a:br>
              <a:rPr lang="en-US" altLang="zh-CN" dirty="0"/>
            </a:br>
            <a:r>
              <a:rPr lang="zh-CN" altLang="en-US" dirty="0"/>
              <a:t>课程内容总结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343400"/>
            <a:ext cx="5105400" cy="12954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软件学院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chemeClr val="tx1"/>
                </a:solidFill>
              </a:rPr>
              <a:t> 刘春、汪连坡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0C4A4-F3E3-9345-A128-5A192973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2.3</a:t>
            </a:r>
            <a:r>
              <a:rPr kumimoji="1" lang="zh-CN" altLang="en-US" dirty="0"/>
              <a:t>几何模型</a:t>
            </a:r>
            <a:r>
              <a:rPr kumimoji="1" lang="en-US" altLang="zh-CN" dirty="0"/>
              <a:t>-</a:t>
            </a:r>
            <a:r>
              <a:rPr kumimoji="1" lang="zh-CN" altLang="en-US" dirty="0"/>
              <a:t>外部参数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A7929E-A762-D24E-BF29-A819538DE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4D</a:t>
            </a:r>
            <a:r>
              <a:rPr kumimoji="1" lang="zh-CN" altLang="en-US" dirty="0"/>
              <a:t>齐次坐标：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C484FB-223B-D142-A9E3-82E9053B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8784"/>
            <a:ext cx="7052920" cy="2819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8D8F91-EC30-DD44-B763-6AAF2671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76" y="3918836"/>
            <a:ext cx="2743200" cy="11485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D76898-9F7A-DC4A-8AF2-56E71AE55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536" y="3268773"/>
            <a:ext cx="1562100" cy="180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417723-104D-704D-8DC1-B914648B2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135230"/>
            <a:ext cx="8534400" cy="16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1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A59DBD8-7E5F-4BCF-B31A-1319E25A9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第三章 图像滤波与边缘检测</a:t>
            </a:r>
            <a:endParaRPr lang="zh-CN" altLang="en-US" dirty="0"/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FB9E47A-35B0-416F-B133-81C1ABF6C75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数字图像的表示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二维函数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二维至一维映射</a:t>
            </a:r>
            <a:endParaRPr lang="en-US" altLang="zh-CN" sz="20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图像基本操作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点操作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局部区域操作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全局操作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滤波与卷积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噪声类型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高斯滤波器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滤波核参数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卷积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边界效应</a:t>
            </a:r>
            <a:endParaRPr lang="en-US" altLang="zh-CN" sz="2000" dirty="0"/>
          </a:p>
          <a:p>
            <a:pPr marL="457200" lvl="1" indent="0">
              <a:buNone/>
            </a:pPr>
            <a:endParaRPr lang="zh-CN" altLang="zh-CN" sz="2000" dirty="0"/>
          </a:p>
          <a:p>
            <a:pPr lvl="1" eaLnBrk="1" hangingPunct="1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158724" name="内容占位符 1">
            <a:extLst>
              <a:ext uri="{FF2B5EF4-FFF2-40B4-BE49-F238E27FC236}">
                <a16:creationId xmlns:a16="http://schemas.microsoft.com/office/drawing/2014/main" id="{F90EF2CC-4D83-4B45-999A-A2F7496B4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038600" cy="499715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模板匹配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相关运算</a:t>
            </a:r>
            <a:endParaRPr lang="en-US" altLang="zh-CN" sz="2000" dirty="0"/>
          </a:p>
          <a:p>
            <a:r>
              <a:rPr lang="zh-CN" altLang="en-US" sz="2400" dirty="0"/>
              <a:t>边缘检测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边缘定义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边缘检测步骤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梯度检测子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高斯拉普拉斯检测子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Canny</a:t>
            </a:r>
            <a:r>
              <a:rPr lang="zh-CN" altLang="en-US" sz="2000" dirty="0"/>
              <a:t>检测子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/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9560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endParaRPr lang="en-US" dirty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9750" y="1260475"/>
            <a:ext cx="7772400" cy="41148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如何设置滤波核</a:t>
            </a:r>
            <a:r>
              <a:rPr lang="en-US" altLang="zh-CN" sz="2800" i="1" dirty="0"/>
              <a:t>H</a:t>
            </a:r>
            <a:r>
              <a:rPr lang="zh-CN" altLang="en-US" sz="2800" dirty="0"/>
              <a:t>的值</a:t>
            </a:r>
            <a:r>
              <a:rPr lang="en-US" sz="2800" dirty="0"/>
              <a:t>?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3919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920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4044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045" name="Rectangle 127"/>
          <p:cNvSpPr>
            <a:spLocks noChangeArrowheads="1"/>
          </p:cNvSpPr>
          <p:nvPr/>
        </p:nvSpPr>
        <p:spPr bwMode="auto">
          <a:xfrm>
            <a:off x="1577975" y="2514600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87800" y="2735263"/>
            <a:ext cx="1752600" cy="1473200"/>
            <a:chOff x="3799" y="2064"/>
            <a:chExt cx="1433" cy="113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05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7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4053" name="Picture 23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185863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“box filter”</a:t>
            </a:r>
          </a:p>
        </p:txBody>
      </p:sp>
      <p:pic>
        <p:nvPicPr>
          <p:cNvPr id="34048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21038" y="57658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49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50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91075" y="3159125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935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高斯滤波</a:t>
            </a:r>
            <a:endParaRPr lang="en-US" dirty="0"/>
          </a:p>
        </p:txBody>
      </p:sp>
      <p:sp>
        <p:nvSpPr>
          <p:cNvPr id="6149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836025" cy="4525963"/>
          </a:xfrm>
        </p:spPr>
        <p:txBody>
          <a:bodyPr/>
          <a:lstStyle/>
          <a:p>
            <a:r>
              <a:rPr lang="en-US" altLang="zh-CN" sz="2800" dirty="0" err="1"/>
              <a:t>需要设置哪些参数</a:t>
            </a:r>
            <a:r>
              <a:rPr lang="en-US" altLang="zh-CN" sz="2800" dirty="0"/>
              <a:t>?</a:t>
            </a:r>
          </a:p>
          <a:p>
            <a:r>
              <a:rPr lang="en-US" altLang="zh-CN" sz="2800" dirty="0" err="1"/>
              <a:t>内核或掩膜大小</a:t>
            </a:r>
            <a:endParaRPr lang="en-US" altLang="zh-CN" sz="2800" dirty="0"/>
          </a:p>
          <a:p>
            <a:pPr lvl="1"/>
            <a:r>
              <a:rPr lang="en-US" altLang="zh-CN" sz="2400" dirty="0" err="1"/>
              <a:t>注意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高斯函数有无限支撑集</a:t>
            </a:r>
            <a:r>
              <a:rPr lang="zh-CN" altLang="en-US" sz="2400" dirty="0"/>
              <a:t>，但是离散滤波支撑集有限</a:t>
            </a:r>
            <a:endParaRPr lang="en-US" altLang="zh-CN" sz="2400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36868" name="Text Box 3349"/>
          <p:cNvSpPr txBox="1">
            <a:spLocks noChangeArrowheads="1"/>
          </p:cNvSpPr>
          <p:nvPr/>
        </p:nvSpPr>
        <p:spPr bwMode="auto">
          <a:xfrm>
            <a:off x="3008313" y="4967288"/>
            <a:ext cx="3425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 cstate="print"/>
          <a:srcRect t="44176" b="9006"/>
          <a:stretch>
            <a:fillRect/>
          </a:stretch>
        </p:blipFill>
        <p:spPr bwMode="auto">
          <a:xfrm>
            <a:off x="1103313" y="2844800"/>
            <a:ext cx="670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Text Box 3349"/>
          <p:cNvSpPr txBox="1">
            <a:spLocks noChangeArrowheads="1"/>
          </p:cNvSpPr>
          <p:nvPr/>
        </p:nvSpPr>
        <p:spPr bwMode="auto">
          <a:xfrm>
            <a:off x="5126038" y="5402263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89150" y="5145088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 </a:t>
            </a:r>
          </a:p>
          <a:p>
            <a:pPr algn="ctr"/>
            <a:r>
              <a:rPr lang="en-US" sz="2800" b="0" dirty="0"/>
              <a:t>10 x 10 </a:t>
            </a:r>
            <a:r>
              <a:rPr lang="en-US" sz="2800" b="0" dirty="0" err="1"/>
              <a:t>内核</a:t>
            </a:r>
            <a:endParaRPr lang="en-US" sz="2800" b="0" dirty="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37125" y="5145088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</a:p>
          <a:p>
            <a:pPr algn="ctr"/>
            <a:r>
              <a:rPr lang="en-US" sz="2800" b="0" dirty="0"/>
              <a:t>30 x 30 </a:t>
            </a:r>
            <a:r>
              <a:rPr lang="en-US" sz="2800" b="0" dirty="0" err="1"/>
              <a:t>内核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8761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 descr="gauss_sigma2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238" y="2768600"/>
            <a:ext cx="3843337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图像滤波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高斯滤波</a:t>
            </a:r>
            <a:endParaRPr lang="en-US" dirty="0"/>
          </a:p>
        </p:txBody>
      </p:sp>
      <p:sp>
        <p:nvSpPr>
          <p:cNvPr id="37892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229600" cy="4525963"/>
          </a:xfrm>
        </p:spPr>
        <p:txBody>
          <a:bodyPr/>
          <a:lstStyle/>
          <a:p>
            <a:r>
              <a:rPr lang="en-US" altLang="zh-CN" sz="2800" dirty="0" err="1"/>
              <a:t>需要设置哪些参数</a:t>
            </a:r>
            <a:r>
              <a:rPr lang="en-US" altLang="zh-CN" sz="2800" dirty="0"/>
              <a:t>?</a:t>
            </a:r>
          </a:p>
          <a:p>
            <a:r>
              <a:rPr lang="zh-CN" altLang="en-US" sz="2800" dirty="0"/>
              <a:t>高斯核方差：平滑的程度</a:t>
            </a:r>
            <a:endParaRPr lang="en-US" sz="2800" dirty="0"/>
          </a:p>
          <a:p>
            <a:pPr eaLnBrk="1" hangingPunct="1">
              <a:buFontTx/>
              <a:buNone/>
            </a:pPr>
            <a:endParaRPr lang="en-US" sz="2800" dirty="0"/>
          </a:p>
        </p:txBody>
      </p:sp>
      <p:sp>
        <p:nvSpPr>
          <p:cNvPr id="37893" name="Text Box 3349"/>
          <p:cNvSpPr txBox="1">
            <a:spLocks noChangeArrowheads="1"/>
          </p:cNvSpPr>
          <p:nvPr/>
        </p:nvSpPr>
        <p:spPr bwMode="auto">
          <a:xfrm>
            <a:off x="2095500" y="5113338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70075" y="4999038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2 </a:t>
            </a:r>
          </a:p>
          <a:p>
            <a:pPr algn="ctr"/>
            <a:r>
              <a:rPr lang="en-US" sz="2800" b="0" dirty="0"/>
              <a:t>30 x 30 </a:t>
            </a:r>
            <a:r>
              <a:rPr lang="en-US" sz="2800" b="0" dirty="0" err="1"/>
              <a:t>内核</a:t>
            </a:r>
            <a:endParaRPr lang="en-US" sz="2800" b="0" dirty="0"/>
          </a:p>
        </p:txBody>
      </p:sp>
      <p:pic>
        <p:nvPicPr>
          <p:cNvPr id="37895" name="Picture 14" descr="gauss_sigma5_h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975" y="2805113"/>
            <a:ext cx="38433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15" descr="gauss_sigma5_hsize30_2d.jpg"/>
          <p:cNvPicPr>
            <a:picLocks noChangeAspect="1"/>
          </p:cNvPicPr>
          <p:nvPr/>
        </p:nvPicPr>
        <p:blipFill>
          <a:blip r:embed="rId5" cstate="print"/>
          <a:srcRect l="26300" t="5916" r="22746" b="10709"/>
          <a:stretch>
            <a:fillRect/>
          </a:stretch>
        </p:blipFill>
        <p:spPr bwMode="auto">
          <a:xfrm>
            <a:off x="7237413" y="2760663"/>
            <a:ext cx="912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7" name="Picture 16" descr="gauss_sigma2_hsize30_2d.jpg"/>
          <p:cNvPicPr>
            <a:picLocks noChangeAspect="1"/>
          </p:cNvPicPr>
          <p:nvPr/>
        </p:nvPicPr>
        <p:blipFill>
          <a:blip r:embed="rId6" cstate="print"/>
          <a:srcRect l="26237" t="6770" r="22217" b="9853"/>
          <a:stretch>
            <a:fillRect/>
          </a:stretch>
        </p:blipFill>
        <p:spPr bwMode="auto">
          <a:xfrm>
            <a:off x="811213" y="2771775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38763" y="5002213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  <a:endParaRPr lang="en-US" sz="2800" dirty="0"/>
          </a:p>
          <a:p>
            <a:pPr algn="ctr"/>
            <a:r>
              <a:rPr lang="en-US" sz="2800" b="0" dirty="0"/>
              <a:t>30 x 30 </a:t>
            </a:r>
            <a:r>
              <a:rPr lang="en-US" sz="2800" dirty="0" err="1"/>
              <a:t>内核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1460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模板匹配</a:t>
            </a:r>
            <a:endParaRPr lang="en-US" dirty="0"/>
          </a:p>
        </p:txBody>
      </p:sp>
      <p:sp>
        <p:nvSpPr>
          <p:cNvPr id="48131" name="TextBox 8"/>
          <p:cNvSpPr txBox="1">
            <a:spLocks noChangeArrowheads="1"/>
          </p:cNvSpPr>
          <p:nvPr/>
        </p:nvSpPr>
        <p:spPr bwMode="auto">
          <a:xfrm>
            <a:off x="1103313" y="4378325"/>
            <a:ext cx="3906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场景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4572000" y="3794125"/>
            <a:ext cx="3906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00"/>
                </a:solidFill>
              </a:rPr>
              <a:t>模板</a:t>
            </a:r>
            <a:r>
              <a:rPr lang="en-US" dirty="0">
                <a:solidFill>
                  <a:srgbClr val="000000"/>
                </a:solidFill>
              </a:rPr>
              <a:t> (</a:t>
            </a:r>
            <a:r>
              <a:rPr lang="zh-CN" altLang="en-US" dirty="0">
                <a:solidFill>
                  <a:srgbClr val="000000"/>
                </a:solidFill>
              </a:rPr>
              <a:t>掩膜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8133" name="Picture 6" descr="toy_scene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000" y="1347788"/>
            <a:ext cx="2862263" cy="3005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8134" name="Picture 12" descr="toy_template.bmp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5525" y="2333625"/>
            <a:ext cx="865188" cy="91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8135" name="TextBox 13"/>
          <p:cNvSpPr txBox="1">
            <a:spLocks noChangeArrowheads="1"/>
          </p:cNvSpPr>
          <p:nvPr/>
        </p:nvSpPr>
        <p:spPr bwMode="auto">
          <a:xfrm>
            <a:off x="3367088" y="5254625"/>
            <a:ext cx="5038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800" dirty="0">
                <a:solidFill>
                  <a:srgbClr val="000000"/>
                </a:solidFill>
              </a:rPr>
              <a:t>示例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69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4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endParaRPr lang="en-US" dirty="0"/>
          </a:p>
        </p:txBody>
      </p:sp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4" cstate="print"/>
          <a:srcRect l="48772" t="2193" r="5710" b="50317"/>
          <a:stretch>
            <a:fillRect/>
          </a:stretch>
        </p:blipFill>
        <p:spPr bwMode="auto">
          <a:xfrm>
            <a:off x="9318625" y="1384300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TextBox 4"/>
          <p:cNvSpPr txBox="1">
            <a:spLocks noChangeArrowheads="1"/>
          </p:cNvSpPr>
          <p:nvPr/>
        </p:nvSpPr>
        <p:spPr bwMode="auto">
          <a:xfrm>
            <a:off x="1704975" y="5838825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000000"/>
                </a:solidFill>
              </a:rPr>
              <a:t>   </a:t>
            </a:r>
            <a:r>
              <a:rPr lang="zh-CN" altLang="en-US" sz="2400" dirty="0">
                <a:solidFill>
                  <a:srgbClr val="00B050"/>
                </a:solidFill>
              </a:rPr>
              <a:t>哪一幅是</a:t>
            </a:r>
            <a:r>
              <a:rPr lang="en-US" altLang="zh-CN" sz="2400" dirty="0">
                <a:solidFill>
                  <a:srgbClr val="00B050"/>
                </a:solidFill>
              </a:rPr>
              <a:t>x</a:t>
            </a:r>
            <a:r>
              <a:rPr lang="zh-CN" altLang="en-US" sz="2400" dirty="0">
                <a:solidFill>
                  <a:srgbClr val="00B050"/>
                </a:solidFill>
              </a:rPr>
              <a:t>方向？</a:t>
            </a:r>
            <a:endParaRPr lang="en-US" sz="2400" b="0" dirty="0">
              <a:solidFill>
                <a:srgbClr val="00B050"/>
              </a:solidFill>
            </a:endParaRPr>
          </a:p>
        </p:txBody>
      </p:sp>
      <p:pic>
        <p:nvPicPr>
          <p:cNvPr id="4104" name="Picture 2"/>
          <p:cNvPicPr>
            <a:picLocks noChangeAspect="1" noChangeArrowheads="1"/>
          </p:cNvPicPr>
          <p:nvPr/>
        </p:nvPicPr>
        <p:blipFill>
          <a:blip r:embed="rId4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4115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-1     1</a:t>
              </a:r>
            </a:p>
          </p:txBody>
        </p:sp>
        <p:cxnSp>
          <p:nvCxnSpPr>
            <p:cNvPr id="4116" name="Straight Connector 27"/>
            <p:cNvCxnSpPr>
              <a:cxnSpLocks noChangeShapeType="1"/>
              <a:stCxn id="4115" idx="1"/>
              <a:endCxn id="4115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411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1     -1</a:t>
              </a:r>
            </a:p>
          </p:txBody>
        </p:sp>
        <p:cxnSp>
          <p:nvCxnSpPr>
            <p:cNvPr id="4114" name="Straight Connector 27"/>
            <p:cNvCxnSpPr>
              <a:cxnSpLocks noChangeShapeType="1"/>
              <a:stCxn id="4113" idx="1"/>
              <a:endCxn id="411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/>
              <a:t>或</a:t>
            </a:r>
            <a:endParaRPr 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785100" y="4437063"/>
            <a:ext cx="1131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4111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-1    1</a:t>
              </a:r>
            </a:p>
          </p:txBody>
        </p:sp>
        <p:cxnSp>
          <p:nvCxnSpPr>
            <p:cNvPr id="4112" name="Straight Connector 15"/>
            <p:cNvCxnSpPr>
              <a:cxnSpLocks noChangeShapeType="1"/>
              <a:stCxn id="4111" idx="0"/>
              <a:endCxn id="4111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107542" name="Object 22"/>
          <p:cNvGraphicFramePr>
            <a:graphicFrameLocks noChangeAspect="1"/>
          </p:cNvGraphicFramePr>
          <p:nvPr/>
        </p:nvGraphicFramePr>
        <p:xfrm>
          <a:off x="300038" y="2798763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1" name="Equation" r:id="rId5" imgW="545760" imgH="393480" progId="Equation.3">
                  <p:embed/>
                </p:oleObj>
              </mc:Choice>
              <mc:Fallback>
                <p:oleObj name="Equation" r:id="rId5" imgW="545760" imgH="393480" progId="Equation.3">
                  <p:embed/>
                  <p:pic>
                    <p:nvPicPr>
                      <p:cNvPr id="10754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2798763"/>
                        <a:ext cx="1431925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/>
        </p:nvGraphicFramePr>
        <p:xfrm>
          <a:off x="7346950" y="2808288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" name="Equation" r:id="rId7" imgW="545760" imgH="419040" progId="Equation.3">
                  <p:embed/>
                </p:oleObj>
              </mc:Choice>
              <mc:Fallback>
                <p:oleObj name="Equation" r:id="rId7" imgW="545760" imgH="419040" progId="Equation.3">
                  <p:embed/>
                  <p:pic>
                    <p:nvPicPr>
                      <p:cNvPr id="1065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2808288"/>
                        <a:ext cx="1431925" cy="1098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25FC512C-553F-E048-862D-589656FA51F6}"/>
              </a:ext>
            </a:extLst>
          </p:cNvPr>
          <p:cNvSpPr/>
          <p:nvPr/>
        </p:nvSpPr>
        <p:spPr>
          <a:xfrm>
            <a:off x="321492" y="110714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图像的偏导数</a:t>
            </a:r>
          </a:p>
        </p:txBody>
      </p:sp>
    </p:spTree>
    <p:extLst>
      <p:ext uri="{BB962C8B-B14F-4D97-AF65-F5344CB8AC3E}">
        <p14:creationId xmlns:p14="http://schemas.microsoft.com/office/powerpoint/2010/main" val="20678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组合检测子</a:t>
            </a:r>
            <a:endParaRPr lang="en-US" dirty="0"/>
          </a:p>
        </p:txBody>
      </p:sp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981200"/>
            <a:ext cx="6276975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08550" y="2333625"/>
            <a:ext cx="2373313" cy="1022350"/>
          </a:xfrm>
          <a:prstGeom prst="rect">
            <a:avLst/>
          </a:prstGeom>
          <a:noFill/>
          <a:ln w="9525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577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96000" y="2819400"/>
            <a:ext cx="2590800" cy="990600"/>
            <a:chOff x="3840" y="1776"/>
            <a:chExt cx="1632" cy="62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4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528389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b="0">
                    <a:latin typeface="Arial" charset="0"/>
                  </a:endParaRPr>
                </a:p>
              </p:txBody>
            </p:sp>
            <p:sp>
              <p:nvSpPr>
                <p:cNvPr id="61471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61469" name="Picture 7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1467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b="0"/>
            </a:p>
          </p:txBody>
        </p:sp>
      </p:grpSp>
      <p:sp>
        <p:nvSpPr>
          <p:cNvPr id="6144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 </a:t>
            </a:r>
            <a:r>
              <a:rPr lang="zh-CN" altLang="en-US" dirty="0"/>
              <a:t>图像梯度</a:t>
            </a:r>
            <a:endParaRPr lang="en-US" dirty="0"/>
          </a:p>
        </p:txBody>
      </p:sp>
      <p:sp>
        <p:nvSpPr>
          <p:cNvPr id="61444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8077200" cy="1600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zh-CN" altLang="en-US" sz="2000" dirty="0"/>
              <a:t>图像的梯度：</a:t>
            </a:r>
            <a:endParaRPr lang="en-US" sz="2000" dirty="0"/>
          </a:p>
          <a:p>
            <a:pPr eaLnBrk="1" hangingPunct="1">
              <a:buFontTx/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r>
              <a:rPr lang="zh-CN" altLang="en-US" sz="2000" dirty="0"/>
              <a:t>梯度方向为强度变化最剧烈的方向</a:t>
            </a:r>
            <a:endParaRPr lang="en-US" sz="2000" dirty="0"/>
          </a:p>
        </p:txBody>
      </p:sp>
      <p:pic>
        <p:nvPicPr>
          <p:cNvPr id="61445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90800" y="13716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8396" name="Rectangle 12"/>
          <p:cNvSpPr>
            <a:spLocks noChangeArrowheads="1"/>
          </p:cNvSpPr>
          <p:nvPr/>
        </p:nvSpPr>
        <p:spPr bwMode="auto">
          <a:xfrm>
            <a:off x="1066800" y="2819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b="0">
              <a:latin typeface="Arial" charset="0"/>
            </a:endParaRPr>
          </a:p>
        </p:txBody>
      </p:sp>
      <p:sp>
        <p:nvSpPr>
          <p:cNvPr id="61447" name="Line 13"/>
          <p:cNvSpPr>
            <a:spLocks noChangeShapeType="1"/>
          </p:cNvSpPr>
          <p:nvPr/>
        </p:nvSpPr>
        <p:spPr bwMode="auto">
          <a:xfrm>
            <a:off x="1219200" y="3352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8" name="Oval 14"/>
          <p:cNvSpPr>
            <a:spLocks noChangeArrowheads="1"/>
          </p:cNvSpPr>
          <p:nvPr/>
        </p:nvSpPr>
        <p:spPr bwMode="auto">
          <a:xfrm>
            <a:off x="1162050" y="3314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b="0"/>
          </a:p>
        </p:txBody>
      </p:sp>
      <p:pic>
        <p:nvPicPr>
          <p:cNvPr id="61449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2894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802063" y="2819400"/>
            <a:ext cx="1882775" cy="1157288"/>
            <a:chOff x="2395" y="1776"/>
            <a:chExt cx="1186" cy="729"/>
          </a:xfrm>
        </p:grpSpPr>
        <p:pic>
          <p:nvPicPr>
            <p:cNvPr id="61462" name="Picture 17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402" name="Rectangle 18"/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b="0">
                <a:latin typeface="Arial" charset="0"/>
              </a:endParaRPr>
            </a:p>
          </p:txBody>
        </p:sp>
        <p:sp>
          <p:nvSpPr>
            <p:cNvPr id="61464" name="Line 19"/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65" name="Oval 20"/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b="0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685800" y="2819400"/>
            <a:ext cx="8077200" cy="3886200"/>
            <a:chOff x="432" y="1776"/>
            <a:chExt cx="5088" cy="2448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4152" y="1776"/>
              <a:ext cx="306" cy="321"/>
              <a:chOff x="4152" y="1776"/>
              <a:chExt cx="306" cy="321"/>
            </a:xfrm>
          </p:grpSpPr>
          <p:sp>
            <p:nvSpPr>
              <p:cNvPr id="61458" name="Line 23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59" name="Line 24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60" name="Freeform 25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b="0"/>
              </a:p>
            </p:txBody>
          </p:sp>
          <p:pic>
            <p:nvPicPr>
              <p:cNvPr id="61461" name="Picture 26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27"/>
            <p:cNvGrpSpPr>
              <a:grpSpLocks/>
            </p:cNvGrpSpPr>
            <p:nvPr/>
          </p:nvGrpSpPr>
          <p:grpSpPr bwMode="auto">
            <a:xfrm>
              <a:off x="432" y="2592"/>
              <a:ext cx="5088" cy="1632"/>
              <a:chOff x="432" y="2592"/>
              <a:chExt cx="5088" cy="1632"/>
            </a:xfrm>
          </p:grpSpPr>
          <p:sp>
            <p:nvSpPr>
              <p:cNvPr id="61455" name="Rectangle 28"/>
              <p:cNvSpPr>
                <a:spLocks noChangeArrowheads="1"/>
              </p:cNvSpPr>
              <p:nvPr/>
            </p:nvSpPr>
            <p:spPr bwMode="auto">
              <a:xfrm>
                <a:off x="432" y="2592"/>
                <a:ext cx="5088" cy="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</a:pPr>
                <a:r>
                  <a:rPr lang="zh-CN" altLang="en-US" sz="2000" b="0" dirty="0"/>
                  <a:t>边缘方向为梯度方向，可以表示为：</a:t>
                </a:r>
                <a:endParaRPr lang="en-US" sz="2000" b="0" dirty="0"/>
              </a:p>
              <a:p>
                <a:pPr marL="342900" indent="-342900">
                  <a:spcBef>
                    <a:spcPct val="20000"/>
                  </a:spcBef>
                </a:pPr>
                <a:endParaRPr lang="en-US" sz="2000" b="0" dirty="0"/>
              </a:p>
              <a:p>
                <a:pPr marL="342900" indent="-342900">
                  <a:spcBef>
                    <a:spcPct val="20000"/>
                  </a:spcBef>
                </a:pPr>
                <a:endParaRPr lang="en-US" sz="2000" b="0" dirty="0"/>
              </a:p>
              <a:p>
                <a:pPr marL="342900" indent="-342900">
                  <a:spcBef>
                    <a:spcPct val="20000"/>
                  </a:spcBef>
                </a:pPr>
                <a:r>
                  <a:rPr lang="zh-CN" altLang="en-US" sz="2000" b="0" dirty="0"/>
                  <a:t>边缘强度为梯度幅值：</a:t>
                </a:r>
                <a:endParaRPr lang="en-US" sz="2000" b="0" dirty="0"/>
              </a:p>
            </p:txBody>
          </p:sp>
          <p:pic>
            <p:nvPicPr>
              <p:cNvPr id="61456" name="Picture 29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1269" y="2887"/>
                <a:ext cx="1762" cy="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457" name="Picture 30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1248" y="3600"/>
                <a:ext cx="2336" cy="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1452" name="Text Box 31"/>
          <p:cNvSpPr txBox="1">
            <a:spLocks noChangeArrowheads="1"/>
          </p:cNvSpPr>
          <p:nvPr/>
        </p:nvSpPr>
        <p:spPr bwMode="auto">
          <a:xfrm>
            <a:off x="7239000" y="6583362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200" b="0" dirty="0"/>
              <a:t>Slide credit S. Seitz</a:t>
            </a:r>
          </a:p>
        </p:txBody>
      </p:sp>
    </p:spTree>
    <p:extLst>
      <p:ext uri="{BB962C8B-B14F-4D97-AF65-F5344CB8AC3E}">
        <p14:creationId xmlns:p14="http://schemas.microsoft.com/office/powerpoint/2010/main" val="17725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噪声影响</a:t>
            </a:r>
            <a:endParaRPr lang="en-US" dirty="0"/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066800"/>
            <a:ext cx="7772400" cy="914400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zh-CN" altLang="en-US" sz="2800" dirty="0"/>
              <a:t>考虑行或列单一方向</a:t>
            </a:r>
            <a:endParaRPr lang="en-US" sz="2800" dirty="0"/>
          </a:p>
          <a:p>
            <a:pPr lvl="1" eaLnBrk="1" hangingPunct="1"/>
            <a:r>
              <a:rPr lang="zh-CN" altLang="en-US" sz="2400" dirty="0"/>
              <a:t>图像强度函数</a:t>
            </a:r>
            <a:endParaRPr lang="en-US" sz="2400" dirty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144713" y="2171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2171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/>
        </p:nvGraphicFramePr>
        <p:xfrm>
          <a:off x="2049463" y="4292600"/>
          <a:ext cx="503713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52941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4292600"/>
                        <a:ext cx="503713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1725" y="25209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" y="45847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685800" y="6096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dirty="0" err="1"/>
              <a:t>边缘在哪里</a:t>
            </a:r>
            <a:r>
              <a:rPr lang="en-US" altLang="zh-CN" dirty="0"/>
              <a:t> </a:t>
            </a:r>
            <a:r>
              <a:rPr lang="zh-CN" altLang="en-US" dirty="0"/>
              <a:t>？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887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B6EB0-95FE-1841-A414-01F3AC7D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第一章 绪论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C1042-EBCF-4040-AD72-3D42A101B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什么是计算机视觉？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2.</a:t>
            </a:r>
            <a:r>
              <a:rPr kumimoji="1" lang="zh-CN" altLang="en-US" dirty="0"/>
              <a:t>计算机视觉的主要应用？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3.</a:t>
            </a:r>
            <a:r>
              <a:rPr kumimoji="1" lang="zh-CN" altLang="en-US" dirty="0"/>
              <a:t>计算机视觉发展历程</a:t>
            </a:r>
          </a:p>
        </p:txBody>
      </p:sp>
    </p:spTree>
    <p:extLst>
      <p:ext uri="{BB962C8B-B14F-4D97-AF65-F5344CB8AC3E}">
        <p14:creationId xmlns:p14="http://schemas.microsoft.com/office/powerpoint/2010/main" val="491187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en-US" dirty="0"/>
              <a:t>Canny</a:t>
            </a:r>
            <a:r>
              <a:rPr lang="zh-CN" altLang="en-US" dirty="0"/>
              <a:t>检测子</a:t>
            </a:r>
            <a:endParaRPr lang="en-US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5"/>
            <a:ext cx="7772400" cy="4114800"/>
          </a:xfrm>
        </p:spPr>
        <p:txBody>
          <a:bodyPr>
            <a:normAutofit/>
          </a:bodyPr>
          <a:lstStyle/>
          <a:p>
            <a:pPr marL="533400" indent="-533400"/>
            <a:r>
              <a:rPr lang="zh-CN" altLang="en-US" sz="2400" dirty="0"/>
              <a:t>使用高斯检测子计算</a:t>
            </a:r>
            <a:endParaRPr lang="en-US" altLang="zh-CN" sz="2400" dirty="0"/>
          </a:p>
          <a:p>
            <a:pPr marL="533400" indent="-533400"/>
            <a:r>
              <a:rPr lang="zh-CN" altLang="en-US" sz="2400" dirty="0"/>
              <a:t>确定梯度幅值和方向</a:t>
            </a:r>
            <a:endParaRPr lang="en-US" sz="2400" dirty="0"/>
          </a:p>
          <a:p>
            <a:pPr marL="533400" indent="-533400"/>
            <a:r>
              <a:rPr lang="zh-CN" altLang="en-US" sz="2400" dirty="0"/>
              <a:t>非最大化抑制：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b="1" dirty="0"/>
              <a:t>        </a:t>
            </a:r>
            <a:r>
              <a:rPr lang="zh-CN" altLang="en-US" sz="2400" dirty="0"/>
              <a:t>多像素宽度窄带边缘细化为单像素宽度</a:t>
            </a:r>
            <a:endParaRPr lang="en-US" sz="2400" dirty="0"/>
          </a:p>
          <a:p>
            <a:pPr marL="533400" indent="-533400"/>
            <a:r>
              <a:rPr lang="zh-CN" altLang="en-US" sz="2400" dirty="0"/>
              <a:t>边缘阈值和连接</a:t>
            </a:r>
            <a:r>
              <a:rPr lang="en-US" sz="2400" dirty="0"/>
              <a:t> (</a:t>
            </a:r>
            <a:r>
              <a:rPr lang="zh-CN" altLang="en-US" sz="2400" b="1" dirty="0"/>
              <a:t>滞后法</a:t>
            </a:r>
            <a:r>
              <a:rPr lang="en-US" sz="2400" dirty="0"/>
              <a:t>):</a:t>
            </a:r>
          </a:p>
          <a:p>
            <a:pPr marL="838200" lvl="1" indent="-381000"/>
            <a:r>
              <a:rPr lang="zh-CN" altLang="en-US" sz="2400" dirty="0"/>
              <a:t>定义双阈值：低和高</a:t>
            </a:r>
            <a:endParaRPr lang="en-US" sz="2400" dirty="0"/>
          </a:p>
          <a:p>
            <a:pPr marL="838200" lvl="1" indent="-381000"/>
            <a:r>
              <a:rPr lang="zh-CN" altLang="en-US" sz="2400" dirty="0"/>
              <a:t>高阈值确定边缘起始，低阈值进行边缘连接</a:t>
            </a:r>
            <a:endParaRPr lang="en-US" sz="2400" dirty="0"/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0">
                <a:cs typeface="Arial" pitchFamily="34" charset="0"/>
              </a:rPr>
              <a:t>Source: D. Lowe, L. Fei-Fei</a:t>
            </a:r>
          </a:p>
        </p:txBody>
      </p:sp>
    </p:spTree>
    <p:extLst>
      <p:ext uri="{BB962C8B-B14F-4D97-AF65-F5344CB8AC3E}">
        <p14:creationId xmlns:p14="http://schemas.microsoft.com/office/powerpoint/2010/main" val="3686965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FF40F-BA13-6B43-8B85-46AF691B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性能评估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A501A6-0FE7-F24E-8B2E-DCD08C45C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混淆矩阵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4">
                <a:extLst>
                  <a:ext uri="{FF2B5EF4-FFF2-40B4-BE49-F238E27FC236}">
                    <a16:creationId xmlns:a16="http://schemas.microsoft.com/office/drawing/2014/main" id="{7077B659-DC5F-7A45-BE5A-49C036C337C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552837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𝑡𝑝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𝑓𝑝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𝑓𝑛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𝑡𝑛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4">
                <a:extLst>
                  <a:ext uri="{FF2B5EF4-FFF2-40B4-BE49-F238E27FC236}">
                    <a16:creationId xmlns:a16="http://schemas.microsoft.com/office/drawing/2014/main" id="{7077B659-DC5F-7A45-BE5A-49C036C337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0490941"/>
                  </p:ext>
                </p:extLst>
              </p:nvPr>
            </p:nvGraphicFramePr>
            <p:xfrm>
              <a:off x="838200" y="2552837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0541" t="-125000" r="-100000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1630" t="-125000" r="-543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0541" t="-225000" r="-10000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1630" t="-225000" r="-543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2418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 边缘检测</a:t>
            </a:r>
            <a:r>
              <a:rPr lang="en-US" altLang="zh-CN" dirty="0"/>
              <a:t>—</a:t>
            </a:r>
            <a:r>
              <a:rPr lang="zh-CN" altLang="en-US" dirty="0"/>
              <a:t>性能评估</a:t>
            </a:r>
            <a:endParaRPr lang="en-US" dirty="0">
              <a:latin typeface="楷体" panose="02010609060101010101" pitchFamily="49" charset="-122"/>
              <a:cs typeface="ＭＳ Ｐゴシック" charset="0"/>
            </a:endParaRP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456113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cs typeface="ＭＳ Ｐゴシック" charset="0"/>
              </a:rPr>
              <a:t>精确率：</a:t>
            </a:r>
            <a:r>
              <a:rPr lang="zh-CN" altLang="en-US" dirty="0">
                <a:latin typeface="楷体" panose="02010609060101010101" pitchFamily="49" charset="-122"/>
                <a:cs typeface="ＭＳ Ｐゴシック" charset="0"/>
              </a:rPr>
              <a:t>检测结果正向中正确像素的比率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zh-CN" altLang="en-US" b="1" dirty="0">
                <a:latin typeface="楷体" panose="02010609060101010101" pitchFamily="49" charset="-122"/>
                <a:cs typeface="ＭＳ Ｐゴシック" charset="0"/>
              </a:rPr>
              <a:t>召回率：</a:t>
            </a:r>
            <a:r>
              <a:rPr lang="zh-CN" altLang="en-US" dirty="0">
                <a:latin typeface="楷体" panose="02010609060101010101" pitchFamily="49" charset="-122"/>
                <a:cs typeface="ＭＳ Ｐゴシック" charset="0"/>
              </a:rPr>
              <a:t>标签为边缘像素中被正确检测的比率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CEF0B1-9F22-42BD-9AE4-AD6C037E6444}"/>
                  </a:ext>
                </a:extLst>
              </p:cNvPr>
              <p:cNvSpPr txBox="1"/>
              <p:nvPr/>
            </p:nvSpPr>
            <p:spPr>
              <a:xfrm>
                <a:off x="2402207" y="2204864"/>
                <a:ext cx="3384376" cy="94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CEF0B1-9F22-42BD-9AE4-AD6C037E6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207" y="2204864"/>
                <a:ext cx="3384376" cy="946093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D4F599-79CB-4CB3-9A28-B3B88FC7BB41}"/>
                  </a:ext>
                </a:extLst>
              </p:cNvPr>
              <p:cNvSpPr txBox="1"/>
              <p:nvPr/>
            </p:nvSpPr>
            <p:spPr>
              <a:xfrm>
                <a:off x="2435104" y="3972977"/>
                <a:ext cx="3384376" cy="94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D4F599-79CB-4CB3-9A28-B3B88FC7B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04" y="3972977"/>
                <a:ext cx="3384376" cy="946093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Group 4">
                <a:extLst>
                  <a:ext uri="{FF2B5EF4-FFF2-40B4-BE49-F238E27FC236}">
                    <a16:creationId xmlns:a16="http://schemas.microsoft.com/office/drawing/2014/main" id="{71CC4588-4161-6A45-BE22-9605D9E28A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9592" y="5010351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𝑡𝑝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𝑓𝑝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𝑓𝑛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ＭＳ Ｐゴシック" charset="0"/>
                                    <a:cs typeface="ＭＳ Ｐゴシック" charset="0"/>
                                  </a:rPr>
                                  <m:t>𝑡𝑛</m:t>
                                </m:r>
                              </m:oMath>
                            </m:oMathPara>
                          </a14:m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ＭＳ Ｐゴシック" charset="0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Group 4">
                <a:extLst>
                  <a:ext uri="{FF2B5EF4-FFF2-40B4-BE49-F238E27FC236}">
                    <a16:creationId xmlns:a16="http://schemas.microsoft.com/office/drawing/2014/main" id="{71CC4588-4161-6A45-BE22-9605D9E28A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117445"/>
                  </p:ext>
                </p:extLst>
              </p:nvPr>
            </p:nvGraphicFramePr>
            <p:xfrm>
              <a:off x="899592" y="5010351"/>
              <a:ext cx="7012632" cy="1752326"/>
            </p:xfrm>
            <a:graphic>
              <a:graphicData uri="http://schemas.openxmlformats.org/drawingml/2006/table">
                <a:tbl>
                  <a:tblPr/>
                  <a:tblGrid>
                    <a:gridCol w="23375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375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34752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标签负向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检测结果正向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01087" t="-122222" r="-101087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200000" t="-122222" r="-541" b="-10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878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楷体" panose="02010609060101010101" pitchFamily="49" charset="-122"/>
                              <a:ea typeface="楷体" panose="02010609060101010101" pitchFamily="49" charset="-122"/>
                              <a:cs typeface="ＭＳ Ｐゴシック" charset="0"/>
                            </a:rPr>
                            <a:t>检测结果负向</a:t>
                          </a:r>
                          <a:endPara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楷体" panose="02010609060101010101" pitchFamily="49" charset="-122"/>
                            <a:ea typeface="楷体" panose="02010609060101010101" pitchFamily="49" charset="-122"/>
                            <a:cs typeface="ＭＳ Ｐゴシック" charset="0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01087" t="-227273" r="-101087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miter lim="800000"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200000" t="-227273" r="-541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3900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3DD09-6B94-874F-978D-DD01540D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第四章</a:t>
            </a:r>
            <a:r>
              <a:rPr kumimoji="1" lang="en-US" altLang="zh-CN" dirty="0"/>
              <a:t>-</a:t>
            </a:r>
            <a:r>
              <a:rPr kumimoji="1" lang="zh-CN" altLang="en-US" dirty="0"/>
              <a:t>多尺度空间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1BF3ED-8D1E-F54E-A107-8C9892623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高斯金字塔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高斯金字塔构建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C532B3-6D2C-D747-A202-8D576A8B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67871"/>
            <a:ext cx="7070105" cy="39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40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A59DBD8-7E5F-4BCF-B31A-1319E25A9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第五章</a:t>
            </a:r>
            <a:r>
              <a:rPr kumimoji="1" lang="en-US" altLang="zh-CN" dirty="0"/>
              <a:t>-</a:t>
            </a:r>
            <a:r>
              <a:rPr kumimoji="1" lang="zh-CN" altLang="en-US" dirty="0"/>
              <a:t>局部特征提取</a:t>
            </a:r>
            <a:endParaRPr lang="zh-CN" altLang="en-US" dirty="0"/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FB9E47A-35B0-416F-B133-81C1ABF6C75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7848600" cy="499715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Harris</a:t>
            </a:r>
            <a:r>
              <a:rPr lang="zh-CN" altLang="en-US" sz="2400" dirty="0"/>
              <a:t>角点检测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角点的定义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Harris</a:t>
            </a:r>
            <a:r>
              <a:rPr lang="zh-CN" altLang="en-US" sz="2000" dirty="0"/>
              <a:t>角点检测子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Harris</a:t>
            </a:r>
            <a:r>
              <a:rPr lang="zh-CN" altLang="en-US" sz="2000" dirty="0"/>
              <a:t>角点的不变特性</a:t>
            </a:r>
            <a:endParaRPr lang="en-US" altLang="zh-CN" sz="2000" dirty="0"/>
          </a:p>
          <a:p>
            <a:r>
              <a:rPr lang="zh-CN" altLang="en-US" sz="2400" dirty="0"/>
              <a:t>局部区域描述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方向直方图描述子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旋转不变性</a:t>
            </a:r>
            <a:endParaRPr lang="en-US" altLang="zh-CN" sz="2000" dirty="0"/>
          </a:p>
          <a:p>
            <a:r>
              <a:rPr lang="zh-CN" altLang="en-US" sz="2400" dirty="0"/>
              <a:t>特征匹配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SSD</a:t>
            </a:r>
            <a:r>
              <a:rPr lang="zh-CN" altLang="en-US" sz="2000" dirty="0"/>
              <a:t>距离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比值</a:t>
            </a:r>
            <a:r>
              <a:rPr lang="en-US" altLang="zh-CN" sz="2000" dirty="0"/>
              <a:t>SSD</a:t>
            </a:r>
            <a:r>
              <a:rPr lang="zh-CN" altLang="en-US" sz="2000" dirty="0"/>
              <a:t>距离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参数变换</a:t>
            </a:r>
            <a:endParaRPr lang="en-US" altLang="zh-CN" sz="2000" dirty="0"/>
          </a:p>
          <a:p>
            <a:r>
              <a:rPr lang="en-US" altLang="zh-CN" sz="2400" dirty="0"/>
              <a:t>SIFT</a:t>
            </a:r>
            <a:r>
              <a:rPr lang="zh-CN" altLang="en-US" sz="2400" dirty="0"/>
              <a:t>算法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SIFT</a:t>
            </a:r>
            <a:r>
              <a:rPr lang="zh-CN" altLang="en-US" sz="2000" dirty="0"/>
              <a:t>算法流程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SIFT</a:t>
            </a:r>
            <a:r>
              <a:rPr lang="zh-CN" altLang="en-US" sz="2000" dirty="0"/>
              <a:t>算法特性</a:t>
            </a:r>
            <a:endParaRPr lang="zh-CN" altLang="zh-CN" sz="2000" dirty="0"/>
          </a:p>
          <a:p>
            <a:pPr lvl="1" eaLnBrk="1" hangingPunct="1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158724" name="内容占位符 1">
            <a:extLst>
              <a:ext uri="{FF2B5EF4-FFF2-40B4-BE49-F238E27FC236}">
                <a16:creationId xmlns:a16="http://schemas.microsoft.com/office/drawing/2014/main" id="{F90EF2CC-4D83-4B45-999A-A2F7496B4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038600" cy="4997152"/>
          </a:xfrm>
        </p:spPr>
        <p:txBody>
          <a:bodyPr>
            <a:normAutofit lnSpcReduction="10000"/>
          </a:bodyPr>
          <a:lstStyle/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33901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652" y="1442138"/>
            <a:ext cx="7467600" cy="14217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通过一个小的邻域窗很容易识别这种点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窗口沿着任意方向移动窗口强度都会发生很大的改变</a:t>
            </a:r>
            <a:endParaRPr lang="ru-RU" sz="28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29000" y="2895600"/>
            <a:ext cx="2438400" cy="3517901"/>
            <a:chOff x="2160" y="1824"/>
            <a:chExt cx="1536" cy="2216"/>
          </a:xfrm>
        </p:grpSpPr>
        <p:pic>
          <p:nvPicPr>
            <p:cNvPr id="82966" name="Picture 5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67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“edge”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沿着边缘方向移动没有变化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2968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9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019800" y="2895600"/>
            <a:ext cx="2667000" cy="3517901"/>
            <a:chOff x="3792" y="1824"/>
            <a:chExt cx="1680" cy="2216"/>
          </a:xfrm>
        </p:grpSpPr>
        <p:pic>
          <p:nvPicPr>
            <p:cNvPr id="82959" name="Picture 10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60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“corner”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沿着任何方向移动都有显著变化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2961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2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3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4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5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762000" y="2895600"/>
            <a:ext cx="2362200" cy="3517901"/>
            <a:chOff x="480" y="1824"/>
            <a:chExt cx="1488" cy="2216"/>
          </a:xfrm>
        </p:grpSpPr>
        <p:pic>
          <p:nvPicPr>
            <p:cNvPr id="82952" name="Picture 18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53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“flat”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 </a:t>
              </a: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区域：</a:t>
              </a:r>
              <a:b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zh-CN" alt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在所有方向移动没有变化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2954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5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6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7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8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2951" name="Text Box 25"/>
          <p:cNvSpPr txBox="1">
            <a:spLocks noChangeArrowheads="1"/>
          </p:cNvSpPr>
          <p:nvPr/>
        </p:nvSpPr>
        <p:spPr bwMode="auto">
          <a:xfrm>
            <a:off x="47625" y="6553200"/>
            <a:ext cx="1476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A. Efros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955BCFE-AEA5-C648-AEF4-CBD834DD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</a:p>
        </p:txBody>
      </p:sp>
    </p:spTree>
    <p:extLst>
      <p:ext uri="{BB962C8B-B14F-4D97-AF65-F5344CB8AC3E}">
        <p14:creationId xmlns:p14="http://schemas.microsoft.com/office/powerpoint/2010/main" val="53259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2286000" y="1524000"/>
            <a:ext cx="4038600" cy="1295400"/>
          </a:xfrm>
          <a:prstGeom prst="rect">
            <a:avLst/>
          </a:prstGeom>
          <a:solidFill>
            <a:srgbClr val="62D86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ru-RU" dirty="0"/>
          </a:p>
        </p:txBody>
      </p:sp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304800" y="1101081"/>
            <a:ext cx="853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能量可以近似为：</a:t>
            </a:r>
            <a:endParaRPr lang="ru-RU" sz="24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286000" y="3505200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" name="Equation" r:id="rId5" imgW="1765080" imgH="507960" progId="">
                  <p:embed/>
                </p:oleObj>
              </mc:Choice>
              <mc:Fallback>
                <p:oleObj name="Equation" r:id="rId5" imgW="1765080" imgH="507960" progId="">
                  <p:embed/>
                  <p:pic>
                    <p:nvPicPr>
                      <p:cNvPr id="30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505200"/>
                        <a:ext cx="4422775" cy="12700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230187" y="3018400"/>
            <a:ext cx="853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</a:rPr>
              <a:t>是一个从图像梯度计算的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 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2 </a:t>
            </a:r>
            <a:r>
              <a:rPr lang="zh-CN" alt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矩阵：</a:t>
            </a:r>
            <a:endParaRPr lang="ru-RU" sz="24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aphicFrame>
        <p:nvGraphicFramePr>
          <p:cNvPr id="3075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2286000" y="1560513"/>
          <a:ext cx="40386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6" name="Equation" r:id="rId7" imgW="1536480" imgH="457200" progId="Equation.3">
                  <p:embed/>
                </p:oleObj>
              </mc:Choice>
              <mc:Fallback>
                <p:oleObj name="Equation" r:id="rId7" imgW="1536480" imgH="457200" progId="Equation.3">
                  <p:embed/>
                  <p:pic>
                    <p:nvPicPr>
                      <p:cNvPr id="307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560513"/>
                        <a:ext cx="4038600" cy="1201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133600" y="5943600"/>
            <a:ext cx="5562600" cy="685800"/>
            <a:chOff x="528" y="3696"/>
            <a:chExt cx="3504" cy="432"/>
          </a:xfrm>
        </p:grpSpPr>
        <p:pic>
          <p:nvPicPr>
            <p:cNvPr id="3085" name="Picture 9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rcRect r="25143" b="230"/>
            <a:stretch>
              <a:fillRect/>
            </a:stretch>
          </p:blipFill>
          <p:spPr bwMode="auto">
            <a:xfrm>
              <a:off x="528" y="3696"/>
              <a:ext cx="3504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6" name="Rectangle 10"/>
            <p:cNvSpPr>
              <a:spLocks noChangeArrowheads="1"/>
            </p:cNvSpPr>
            <p:nvPr/>
          </p:nvSpPr>
          <p:spPr bwMode="auto">
            <a:xfrm>
              <a:off x="528" y="3696"/>
              <a:ext cx="432" cy="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0000"/>
                  </a:solidFill>
                  <a:latin typeface="Times New Roman" pitchFamily="18" charset="0"/>
                  <a:cs typeface="Arial" pitchFamily="34" charset="0"/>
                </a:rPr>
                <a:t>M</a:t>
              </a:r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286000" y="5177135"/>
            <a:ext cx="2133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000000"/>
                </a:solidFill>
              </a:rPr>
              <a:t>在</a:t>
            </a:r>
            <a:r>
              <a:rPr lang="zh-CN" altLang="en-US" dirty="0">
                <a:solidFill>
                  <a:srgbClr val="000000"/>
                </a:solidFill>
              </a:rPr>
              <a:t>角点的窗口</a:t>
            </a:r>
            <a:endParaRPr lang="en-US" altLang="zh-CN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000000"/>
                </a:solidFill>
              </a:rPr>
              <a:t>区域中求和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rot="5400000" flipH="1" flipV="1">
            <a:off x="3048001" y="4875212"/>
            <a:ext cx="4572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086600" y="3856038"/>
            <a:ext cx="1600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</a:rPr>
              <a:t>x </a:t>
            </a:r>
            <a:r>
              <a:rPr lang="en-US" altLang="zh-CN" dirty="0" err="1">
                <a:solidFill>
                  <a:srgbClr val="000000"/>
                </a:solidFill>
              </a:rPr>
              <a:t>方向梯度乘以</a:t>
            </a:r>
            <a:r>
              <a:rPr lang="en-US" altLang="zh-CN" dirty="0">
                <a:solidFill>
                  <a:srgbClr val="000000"/>
                </a:solidFill>
              </a:rPr>
              <a:t> y </a:t>
            </a:r>
            <a:r>
              <a:rPr lang="en-US" altLang="zh-CN" dirty="0" err="1">
                <a:solidFill>
                  <a:srgbClr val="000000"/>
                </a:solidFill>
              </a:rPr>
              <a:t>方向梯度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6553200" y="3886200"/>
            <a:ext cx="533400" cy="152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4645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r>
              <a:rPr lang="en-US" altLang="zh-CN" dirty="0"/>
              <a:t>— </a:t>
            </a:r>
            <a:r>
              <a:rPr lang="zh-CN" altLang="en-US" dirty="0"/>
              <a:t>角点响应函数</a:t>
            </a:r>
            <a:endParaRPr lang="en-US" dirty="0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3" name="Freeform 4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1920 h 2480"/>
              <a:gd name="T2" fmla="*/ 672 w 2448"/>
              <a:gd name="T3" fmla="*/ 0 h 2480"/>
              <a:gd name="T4" fmla="*/ 2448 w 2448"/>
              <a:gd name="T5" fmla="*/ 0 h 2480"/>
              <a:gd name="T6" fmla="*/ 2448 w 2448"/>
              <a:gd name="T7" fmla="*/ 1872 h 2480"/>
              <a:gd name="T8" fmla="*/ 555 w 2448"/>
              <a:gd name="T9" fmla="*/ 2480 h 2480"/>
              <a:gd name="T10" fmla="*/ 0 w 2448"/>
              <a:gd name="T11" fmla="*/ 1920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4" name="AutoShape 5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5562600" y="2362200"/>
            <a:ext cx="2667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&gt; 0</a:t>
            </a:r>
            <a:endParaRPr lang="ru-RU"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7176" name="Rectangle 7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&lt; 0</a:t>
            </a:r>
            <a:endParaRPr lang="ru-RU"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7177" name="Rectangle 8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&lt; 0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7178" name="Rectangle 9"/>
          <p:cNvSpPr>
            <a:spLocks noChangeArrowheads="1"/>
          </p:cNvSpPr>
          <p:nvPr/>
        </p:nvSpPr>
        <p:spPr bwMode="auto">
          <a:xfrm>
            <a:off x="3962400" y="5181600"/>
            <a:ext cx="121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</a:t>
            </a:r>
            <a:r>
              <a:rPr lang="zh-CN" alt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区域</a:t>
            </a:r>
            <a:endParaRPr lang="ru-RU" sz="24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7179" name="Oval 10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0" name="Oval 11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1" name="Oval 12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2" name="Oval 13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83" name="Rectangle 14"/>
          <p:cNvSpPr>
            <a:spLocks noChangeArrowheads="1"/>
          </p:cNvSpPr>
          <p:nvPr/>
        </p:nvSpPr>
        <p:spPr bwMode="auto">
          <a:xfrm>
            <a:off x="4899025" y="4714875"/>
            <a:ext cx="9268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  <a:cs typeface="Arial" pitchFamily="34" charset="0"/>
                <a:sym typeface="Symbol" pitchFamily="18" charset="2"/>
              </a:rPr>
              <a:t>|R|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cs typeface="Arial" pitchFamily="34" charset="0"/>
                <a:sym typeface="Symbol" pitchFamily="18" charset="2"/>
              </a:rPr>
              <a:t>小</a:t>
            </a:r>
            <a:endParaRPr lang="en-US" sz="2400" dirty="0">
              <a:solidFill>
                <a:srgbClr val="000000"/>
              </a:solidFill>
              <a:latin typeface="Times New Roman" pitchFamily="18" charset="0"/>
              <a:cs typeface="Arial" pitchFamily="34" charset="0"/>
              <a:sym typeface="Symbol" pitchFamily="18" charset="2"/>
            </a:endParaRPr>
          </a:p>
        </p:txBody>
      </p:sp>
      <p:sp>
        <p:nvSpPr>
          <p:cNvPr id="7184" name="Line 15"/>
          <p:cNvSpPr>
            <a:spLocks noChangeShapeType="1"/>
          </p:cNvSpPr>
          <p:nvPr/>
        </p:nvSpPr>
        <p:spPr bwMode="auto">
          <a:xfrm flipH="1">
            <a:off x="5029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170" name="Object 16"/>
          <p:cNvGraphicFramePr>
            <a:graphicFrameLocks noChangeAspect="1"/>
          </p:cNvGraphicFramePr>
          <p:nvPr/>
        </p:nvGraphicFramePr>
        <p:xfrm>
          <a:off x="979766" y="1130987"/>
          <a:ext cx="7123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Equation" r:id="rId4" imgW="2844720" imgH="228600" progId="Equation.3">
                  <p:embed/>
                </p:oleObj>
              </mc:Choice>
              <mc:Fallback>
                <p:oleObj name="Equation" r:id="rId4" imgW="2844720" imgH="228600" progId="Equation.3">
                  <p:embed/>
                  <p:pic>
                    <p:nvPicPr>
                      <p:cNvPr id="717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766" y="1130987"/>
                        <a:ext cx="7123113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1006475" y="1828800"/>
            <a:ext cx="21973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i="1" dirty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α</a:t>
            </a: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: </a:t>
            </a:r>
            <a:r>
              <a:rPr lang="zh-CN" altLang="en-US" dirty="0">
                <a:solidFill>
                  <a:srgbClr val="000000"/>
                </a:solidFill>
                <a:cs typeface="Arial" pitchFamily="34" charset="0"/>
              </a:rPr>
              <a:t>常量</a:t>
            </a: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 (0.04 to 0.06)</a:t>
            </a:r>
            <a:endParaRPr lang="el-GR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616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zh-CN" dirty="0"/>
              <a:t>5.2.Harris</a:t>
            </a:r>
            <a:r>
              <a:rPr lang="zh-CN" altLang="en-US" dirty="0"/>
              <a:t>角点检测</a:t>
            </a:r>
            <a:endParaRPr lang="ru-RU"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01763"/>
            <a:ext cx="8229600" cy="45259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CN" altLang="en-US" dirty="0"/>
              <a:t>算法步骤：</a:t>
            </a:r>
            <a:endParaRPr lang="en-US" dirty="0"/>
          </a:p>
          <a:p>
            <a:pPr lvl="1"/>
            <a:r>
              <a:rPr lang="zh-CN" altLang="en-US" dirty="0"/>
              <a:t>计算边缘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设定窗口及权重，计算矩阵</a:t>
            </a:r>
            <a:r>
              <a:rPr lang="en-US" altLang="zh-CN" i="1" dirty="0"/>
              <a:t>M</a:t>
            </a:r>
            <a:r>
              <a:rPr lang="zh-CN" altLang="en-US" dirty="0"/>
              <a:t>得到整个图像的响应值</a:t>
            </a:r>
            <a:r>
              <a:rPr lang="en-US" altLang="zh-CN" i="1" dirty="0"/>
              <a:t>R</a:t>
            </a:r>
            <a:endParaRPr lang="en-US" dirty="0"/>
          </a:p>
          <a:p>
            <a:pPr marL="457200" lvl="1" indent="0" eaLnBrk="1" hangingPunct="1">
              <a:buNone/>
            </a:pPr>
            <a:endParaRPr lang="en-US" altLang="zh-CN" dirty="0"/>
          </a:p>
          <a:p>
            <a:pPr lvl="1" eaLnBrk="1" hangingPunct="1"/>
            <a:r>
              <a:rPr lang="zh-CN" altLang="en-US" dirty="0"/>
              <a:t>找出具有较大响应值得点</a:t>
            </a:r>
            <a:r>
              <a:rPr lang="en-US" dirty="0"/>
              <a:t> (</a:t>
            </a:r>
            <a:r>
              <a:rPr lang="en-US" i="1" dirty="0"/>
              <a:t>R </a:t>
            </a:r>
            <a:r>
              <a:rPr lang="en-US" dirty="0"/>
              <a:t>&gt; threshold)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确定</a:t>
            </a:r>
            <a:r>
              <a:rPr lang="en-US" altLang="zh-CN" i="1" dirty="0"/>
              <a:t>R</a:t>
            </a:r>
            <a:r>
              <a:rPr lang="zh-CN" altLang="en-US" dirty="0"/>
              <a:t>局部极值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33391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9B327-D41C-3144-B73B-1BE6A3E7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2253CE-C791-0D4F-91E2-85DEC3A3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高斯金字塔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35BE6B-01DE-274E-9148-E1270F98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14600"/>
            <a:ext cx="4191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DE1BB-C5A3-484F-AFD3-2EAE7658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什么是计算机视觉</a:t>
            </a:r>
            <a:r>
              <a:rPr lang="en-US" altLang="zh-CN" dirty="0"/>
              <a:t>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D025AC-0607-E441-94E0-66691A840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百度百科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计算机视觉是一门研究如何使机器“看”的科学，更进一步的说，就是指用摄影机和电脑代替人眼对目标进行识别、跟踪和测量等机器视觉，并进一步做图形处理，使电脑处理成为更适合人眼观察或传送给仪器检测的图像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作为一个科学学科，计算机视觉研究相关的理论和技术，试图建立能够从图像或者多维数据中获取‘信息’的人工智能系统。</a:t>
            </a:r>
          </a:p>
        </p:txBody>
      </p:sp>
    </p:spTree>
    <p:extLst>
      <p:ext uri="{BB962C8B-B14F-4D97-AF65-F5344CB8AC3E}">
        <p14:creationId xmlns:p14="http://schemas.microsoft.com/office/powerpoint/2010/main" val="3698277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B3EB6-A4E1-4E4C-B7FA-F0C174F0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DE9527-0FE1-7D49-AF36-4366D16DA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DoG</a:t>
            </a:r>
            <a:r>
              <a:rPr kumimoji="1" lang="zh-CN" altLang="en-US" dirty="0"/>
              <a:t>算子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2E4569-B927-5F41-A72D-26E072B1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65752"/>
            <a:ext cx="5670344" cy="40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10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A575A-26F4-AC47-951A-F9D04150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AC1A0-682F-3E42-9CDB-AD04BF1E6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DoG</a:t>
            </a:r>
            <a:r>
              <a:rPr kumimoji="1" lang="zh-CN" altLang="en-US" dirty="0"/>
              <a:t>尺度空间极值点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23DDF6-EAF3-DC4D-97BE-67C95C15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38" y="2286000"/>
            <a:ext cx="412652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0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20ED3-DE3F-B246-A163-E9DEFD07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DF1BE-2E06-1649-BEEE-A90470627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kumimoji="1" lang="zh-CN" altLang="en-US" dirty="0"/>
              <a:t>极值点筛选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F1910F7C-BD31-E04D-B2DC-8ED8F9ED7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698381"/>
              </p:ext>
            </p:extLst>
          </p:nvPr>
        </p:nvGraphicFramePr>
        <p:xfrm>
          <a:off x="1219200" y="1981200"/>
          <a:ext cx="6002338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Bitmap Image" r:id="rId3" imgW="6001588" imgH="4486901" progId="PBrush">
                  <p:embed/>
                </p:oleObj>
              </mc:Choice>
              <mc:Fallback>
                <p:oleObj name="Bitmap Image" r:id="rId3" imgW="6001588" imgH="4486901" progId="PBrush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F1910F7C-BD31-E04D-B2DC-8ED8F9ED74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002338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85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2F19A-8816-AF43-8026-FDD1B323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05BEC-842D-A04D-B22E-662EC6DDF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特征点尺度</a:t>
            </a:r>
            <a:endParaRPr kumimoji="1" lang="en-US" altLang="zh-CN" dirty="0"/>
          </a:p>
          <a:p>
            <a:r>
              <a:rPr kumimoji="1" lang="zh-CN" altLang="en-US" dirty="0"/>
              <a:t>特征点主方向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CF424F64-1A6C-7143-93E1-F197DA81CEBC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048000"/>
            <a:ext cx="5275263" cy="2057400"/>
            <a:chOff x="1381" y="2880"/>
            <a:chExt cx="3323" cy="1296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BE4CC340-7CC0-3D45-9989-D44A7F372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1" y="2880"/>
              <a:ext cx="3323" cy="1296"/>
              <a:chOff x="1056" y="2544"/>
              <a:chExt cx="4094" cy="1632"/>
            </a:xfrm>
          </p:grpSpPr>
          <p:pic>
            <p:nvPicPr>
              <p:cNvPr id="7" name="Picture 7" descr="descrip">
                <a:extLst>
                  <a:ext uri="{FF2B5EF4-FFF2-40B4-BE49-F238E27FC236}">
                    <a16:creationId xmlns:a16="http://schemas.microsoft.com/office/drawing/2014/main" id="{D8B03B38-F236-2A42-90E3-86DC5262D8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56557" b="8105"/>
              <a:stretch>
                <a:fillRect/>
              </a:stretch>
            </p:blipFill>
            <p:spPr bwMode="auto">
              <a:xfrm>
                <a:off x="1056" y="2544"/>
                <a:ext cx="1505" cy="1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8">
                <a:extLst>
                  <a:ext uri="{FF2B5EF4-FFF2-40B4-BE49-F238E27FC236}">
                    <a16:creationId xmlns:a16="http://schemas.microsoft.com/office/drawing/2014/main" id="{6DDE3415-2B73-6141-A782-53E5F95DE3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5" y="2782"/>
                <a:ext cx="2425" cy="1394"/>
                <a:chOff x="2725" y="2782"/>
                <a:chExt cx="2425" cy="1394"/>
              </a:xfrm>
            </p:grpSpPr>
            <p:grpSp>
              <p:nvGrpSpPr>
                <p:cNvPr id="9" name="Group 9">
                  <a:extLst>
                    <a:ext uri="{FF2B5EF4-FFF2-40B4-BE49-F238E27FC236}">
                      <a16:creationId xmlns:a16="http://schemas.microsoft.com/office/drawing/2014/main" id="{ABF34D82-152F-014F-864F-1D97A6237D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55" y="2782"/>
                  <a:ext cx="1695" cy="1394"/>
                  <a:chOff x="4080" y="3573"/>
                  <a:chExt cx="1075" cy="699"/>
                </a:xfrm>
              </p:grpSpPr>
              <p:sp>
                <p:nvSpPr>
                  <p:cNvPr id="11" name="Freeform 10">
                    <a:extLst>
                      <a:ext uri="{FF2B5EF4-FFF2-40B4-BE49-F238E27FC236}">
                        <a16:creationId xmlns:a16="http://schemas.microsoft.com/office/drawing/2014/main" id="{3075D371-892F-534A-9AC5-02A5C23E1C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29" y="3573"/>
                    <a:ext cx="958" cy="11"/>
                  </a:xfrm>
                  <a:custGeom>
                    <a:avLst/>
                    <a:gdLst>
                      <a:gd name="T0" fmla="*/ 8621 w 8621"/>
                      <a:gd name="T1" fmla="*/ 51 h 101"/>
                      <a:gd name="T2" fmla="*/ 8576 w 8621"/>
                      <a:gd name="T3" fmla="*/ 0 h 101"/>
                      <a:gd name="T4" fmla="*/ 0 w 8621"/>
                      <a:gd name="T5" fmla="*/ 0 h 101"/>
                      <a:gd name="T6" fmla="*/ 0 w 8621"/>
                      <a:gd name="T7" fmla="*/ 101 h 101"/>
                      <a:gd name="T8" fmla="*/ 8576 w 8621"/>
                      <a:gd name="T9" fmla="*/ 101 h 101"/>
                      <a:gd name="T10" fmla="*/ 8530 w 8621"/>
                      <a:gd name="T11" fmla="*/ 51 h 101"/>
                      <a:gd name="T12" fmla="*/ 8621 w 8621"/>
                      <a:gd name="T13" fmla="*/ 51 h 101"/>
                      <a:gd name="T14" fmla="*/ 8621 w 8621"/>
                      <a:gd name="T15" fmla="*/ 0 h 101"/>
                      <a:gd name="T16" fmla="*/ 8576 w 8621"/>
                      <a:gd name="T17" fmla="*/ 0 h 101"/>
                      <a:gd name="T18" fmla="*/ 8621 w 8621"/>
                      <a:gd name="T19" fmla="*/ 51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1"/>
                      <a:gd name="T31" fmla="*/ 0 h 101"/>
                      <a:gd name="T32" fmla="*/ 8621 w 8621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1" h="101">
                        <a:moveTo>
                          <a:pt x="8621" y="51"/>
                        </a:moveTo>
                        <a:lnTo>
                          <a:pt x="8576" y="0"/>
                        </a:lnTo>
                        <a:lnTo>
                          <a:pt x="0" y="0"/>
                        </a:lnTo>
                        <a:lnTo>
                          <a:pt x="0" y="101"/>
                        </a:lnTo>
                        <a:lnTo>
                          <a:pt x="8576" y="101"/>
                        </a:lnTo>
                        <a:lnTo>
                          <a:pt x="8530" y="51"/>
                        </a:lnTo>
                        <a:lnTo>
                          <a:pt x="8621" y="51"/>
                        </a:lnTo>
                        <a:lnTo>
                          <a:pt x="8621" y="0"/>
                        </a:lnTo>
                        <a:lnTo>
                          <a:pt x="8576" y="0"/>
                        </a:lnTo>
                        <a:lnTo>
                          <a:pt x="8621" y="5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2" name="Freeform 11">
                    <a:extLst>
                      <a:ext uri="{FF2B5EF4-FFF2-40B4-BE49-F238E27FC236}">
                        <a16:creationId xmlns:a16="http://schemas.microsoft.com/office/drawing/2014/main" id="{2BFC4185-A8D7-B443-8965-A6892B87A6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76" y="3579"/>
                    <a:ext cx="11" cy="545"/>
                  </a:xfrm>
                  <a:custGeom>
                    <a:avLst/>
                    <a:gdLst>
                      <a:gd name="T0" fmla="*/ 46 w 91"/>
                      <a:gd name="T1" fmla="*/ 5457 h 5457"/>
                      <a:gd name="T2" fmla="*/ 91 w 91"/>
                      <a:gd name="T3" fmla="*/ 5407 h 5457"/>
                      <a:gd name="T4" fmla="*/ 91 w 91"/>
                      <a:gd name="T5" fmla="*/ 0 h 5457"/>
                      <a:gd name="T6" fmla="*/ 0 w 91"/>
                      <a:gd name="T7" fmla="*/ 0 h 5457"/>
                      <a:gd name="T8" fmla="*/ 0 w 91"/>
                      <a:gd name="T9" fmla="*/ 5407 h 5457"/>
                      <a:gd name="T10" fmla="*/ 46 w 91"/>
                      <a:gd name="T11" fmla="*/ 5357 h 5457"/>
                      <a:gd name="T12" fmla="*/ 46 w 91"/>
                      <a:gd name="T13" fmla="*/ 5457 h 5457"/>
                      <a:gd name="T14" fmla="*/ 91 w 91"/>
                      <a:gd name="T15" fmla="*/ 5457 h 5457"/>
                      <a:gd name="T16" fmla="*/ 91 w 91"/>
                      <a:gd name="T17" fmla="*/ 5407 h 5457"/>
                      <a:gd name="T18" fmla="*/ 46 w 91"/>
                      <a:gd name="T19" fmla="*/ 5457 h 545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7"/>
                      <a:gd name="T32" fmla="*/ 91 w 91"/>
                      <a:gd name="T33" fmla="*/ 5457 h 545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7">
                        <a:moveTo>
                          <a:pt x="46" y="5457"/>
                        </a:moveTo>
                        <a:lnTo>
                          <a:pt x="91" y="5407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5407"/>
                        </a:lnTo>
                        <a:lnTo>
                          <a:pt x="46" y="5357"/>
                        </a:lnTo>
                        <a:lnTo>
                          <a:pt x="46" y="5457"/>
                        </a:lnTo>
                        <a:lnTo>
                          <a:pt x="91" y="5457"/>
                        </a:lnTo>
                        <a:lnTo>
                          <a:pt x="91" y="5407"/>
                        </a:lnTo>
                        <a:lnTo>
                          <a:pt x="46" y="5457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" name="Freeform 12">
                    <a:extLst>
                      <a:ext uri="{FF2B5EF4-FFF2-40B4-BE49-F238E27FC236}">
                        <a16:creationId xmlns:a16="http://schemas.microsoft.com/office/drawing/2014/main" id="{FC0A79E3-0890-9A46-BB5A-D2D1672152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958" cy="10"/>
                  </a:xfrm>
                  <a:custGeom>
                    <a:avLst/>
                    <a:gdLst>
                      <a:gd name="T0" fmla="*/ 0 w 8622"/>
                      <a:gd name="T1" fmla="*/ 50 h 100"/>
                      <a:gd name="T2" fmla="*/ 46 w 8622"/>
                      <a:gd name="T3" fmla="*/ 100 h 100"/>
                      <a:gd name="T4" fmla="*/ 8622 w 8622"/>
                      <a:gd name="T5" fmla="*/ 100 h 100"/>
                      <a:gd name="T6" fmla="*/ 8622 w 8622"/>
                      <a:gd name="T7" fmla="*/ 0 h 100"/>
                      <a:gd name="T8" fmla="*/ 46 w 8622"/>
                      <a:gd name="T9" fmla="*/ 0 h 100"/>
                      <a:gd name="T10" fmla="*/ 91 w 8622"/>
                      <a:gd name="T11" fmla="*/ 50 h 100"/>
                      <a:gd name="T12" fmla="*/ 0 w 8622"/>
                      <a:gd name="T13" fmla="*/ 50 h 100"/>
                      <a:gd name="T14" fmla="*/ 0 w 8622"/>
                      <a:gd name="T15" fmla="*/ 100 h 100"/>
                      <a:gd name="T16" fmla="*/ 46 w 8622"/>
                      <a:gd name="T17" fmla="*/ 100 h 100"/>
                      <a:gd name="T18" fmla="*/ 0 w 8622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2"/>
                      <a:gd name="T31" fmla="*/ 0 h 100"/>
                      <a:gd name="T32" fmla="*/ 8622 w 8622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2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8622" y="100"/>
                        </a:lnTo>
                        <a:lnTo>
                          <a:pt x="8622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" name="Freeform 13">
                    <a:extLst>
                      <a:ext uri="{FF2B5EF4-FFF2-40B4-BE49-F238E27FC236}">
                        <a16:creationId xmlns:a16="http://schemas.microsoft.com/office/drawing/2014/main" id="{2C613C17-DEBA-A543-B66E-0738F8B0D0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24" y="3573"/>
                    <a:ext cx="10" cy="546"/>
                  </a:xfrm>
                  <a:custGeom>
                    <a:avLst/>
                    <a:gdLst>
                      <a:gd name="T0" fmla="*/ 46 w 91"/>
                      <a:gd name="T1" fmla="*/ 0 h 5458"/>
                      <a:gd name="T2" fmla="*/ 0 w 91"/>
                      <a:gd name="T3" fmla="*/ 51 h 5458"/>
                      <a:gd name="T4" fmla="*/ 0 w 91"/>
                      <a:gd name="T5" fmla="*/ 5458 h 5458"/>
                      <a:gd name="T6" fmla="*/ 91 w 91"/>
                      <a:gd name="T7" fmla="*/ 5458 h 5458"/>
                      <a:gd name="T8" fmla="*/ 91 w 91"/>
                      <a:gd name="T9" fmla="*/ 51 h 5458"/>
                      <a:gd name="T10" fmla="*/ 46 w 91"/>
                      <a:gd name="T11" fmla="*/ 101 h 5458"/>
                      <a:gd name="T12" fmla="*/ 46 w 91"/>
                      <a:gd name="T13" fmla="*/ 0 h 5458"/>
                      <a:gd name="T14" fmla="*/ 0 w 91"/>
                      <a:gd name="T15" fmla="*/ 0 h 5458"/>
                      <a:gd name="T16" fmla="*/ 0 w 91"/>
                      <a:gd name="T17" fmla="*/ 51 h 5458"/>
                      <a:gd name="T18" fmla="*/ 46 w 91"/>
                      <a:gd name="T19" fmla="*/ 0 h 54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8"/>
                      <a:gd name="T32" fmla="*/ 91 w 91"/>
                      <a:gd name="T33" fmla="*/ 5458 h 545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8">
                        <a:moveTo>
                          <a:pt x="46" y="0"/>
                        </a:moveTo>
                        <a:lnTo>
                          <a:pt x="0" y="51"/>
                        </a:lnTo>
                        <a:lnTo>
                          <a:pt x="0" y="5458"/>
                        </a:lnTo>
                        <a:lnTo>
                          <a:pt x="91" y="5458"/>
                        </a:lnTo>
                        <a:lnTo>
                          <a:pt x="91" y="51"/>
                        </a:lnTo>
                        <a:lnTo>
                          <a:pt x="46" y="101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1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F9C9C0B3-80C8-CF48-91B5-610185170F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29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" name="Freeform 15">
                    <a:extLst>
                      <a:ext uri="{FF2B5EF4-FFF2-40B4-BE49-F238E27FC236}">
                        <a16:creationId xmlns:a16="http://schemas.microsoft.com/office/drawing/2014/main" id="{5350776C-8CF8-0E40-A19F-1871CD88BF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29" y="3979"/>
                    <a:ext cx="141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80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7" name="Freeform 16">
                    <a:extLst>
                      <a:ext uri="{FF2B5EF4-FFF2-40B4-BE49-F238E27FC236}">
                        <a16:creationId xmlns:a16="http://schemas.microsoft.com/office/drawing/2014/main" id="{0E1C6BB7-1E53-DE45-9AB8-C551CF165B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0" y="3984"/>
                    <a:ext cx="10" cy="140"/>
                  </a:xfrm>
                  <a:custGeom>
                    <a:avLst/>
                    <a:gdLst>
                      <a:gd name="T0" fmla="*/ 45 w 90"/>
                      <a:gd name="T1" fmla="*/ 1402 h 1402"/>
                      <a:gd name="T2" fmla="*/ 90 w 90"/>
                      <a:gd name="T3" fmla="*/ 1352 h 1402"/>
                      <a:gd name="T4" fmla="*/ 90 w 90"/>
                      <a:gd name="T5" fmla="*/ 0 h 1402"/>
                      <a:gd name="T6" fmla="*/ 0 w 90"/>
                      <a:gd name="T7" fmla="*/ 0 h 1402"/>
                      <a:gd name="T8" fmla="*/ 0 w 90"/>
                      <a:gd name="T9" fmla="*/ 1352 h 1402"/>
                      <a:gd name="T10" fmla="*/ 45 w 90"/>
                      <a:gd name="T11" fmla="*/ 1302 h 1402"/>
                      <a:gd name="T12" fmla="*/ 45 w 90"/>
                      <a:gd name="T13" fmla="*/ 1402 h 1402"/>
                      <a:gd name="T14" fmla="*/ 90 w 90"/>
                      <a:gd name="T15" fmla="*/ 1402 h 1402"/>
                      <a:gd name="T16" fmla="*/ 90 w 90"/>
                      <a:gd name="T17" fmla="*/ 1352 h 1402"/>
                      <a:gd name="T18" fmla="*/ 45 w 90"/>
                      <a:gd name="T19" fmla="*/ 1402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1402"/>
                        </a:moveTo>
                        <a:lnTo>
                          <a:pt x="90" y="135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0" y="1402"/>
                        </a:lnTo>
                        <a:lnTo>
                          <a:pt x="90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3335089E-AC47-3A43-AECD-FA9201C54B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9" name="Freeform 18">
                    <a:extLst>
                      <a:ext uri="{FF2B5EF4-FFF2-40B4-BE49-F238E27FC236}">
                        <a16:creationId xmlns:a16="http://schemas.microsoft.com/office/drawing/2014/main" id="{DCA12EFF-286F-AF4A-B61E-62BF015465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24" y="3979"/>
                    <a:ext cx="10" cy="140"/>
                  </a:xfrm>
                  <a:custGeom>
                    <a:avLst/>
                    <a:gdLst>
                      <a:gd name="T0" fmla="*/ 46 w 91"/>
                      <a:gd name="T1" fmla="*/ 0 h 1402"/>
                      <a:gd name="T2" fmla="*/ 0 w 91"/>
                      <a:gd name="T3" fmla="*/ 50 h 1402"/>
                      <a:gd name="T4" fmla="*/ 0 w 91"/>
                      <a:gd name="T5" fmla="*/ 1402 h 1402"/>
                      <a:gd name="T6" fmla="*/ 91 w 91"/>
                      <a:gd name="T7" fmla="*/ 1402 h 1402"/>
                      <a:gd name="T8" fmla="*/ 91 w 91"/>
                      <a:gd name="T9" fmla="*/ 50 h 1402"/>
                      <a:gd name="T10" fmla="*/ 46 w 91"/>
                      <a:gd name="T11" fmla="*/ 100 h 1402"/>
                      <a:gd name="T12" fmla="*/ 46 w 91"/>
                      <a:gd name="T13" fmla="*/ 0 h 1402"/>
                      <a:gd name="T14" fmla="*/ 0 w 91"/>
                      <a:gd name="T15" fmla="*/ 0 h 1402"/>
                      <a:gd name="T16" fmla="*/ 0 w 91"/>
                      <a:gd name="T17" fmla="*/ 50 h 1402"/>
                      <a:gd name="T18" fmla="*/ 46 w 91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1" y="140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4A9A7CE8-6F05-4B47-A406-502D5AF865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65" y="3714"/>
                    <a:ext cx="136" cy="40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1" name="Freeform 20">
                    <a:extLst>
                      <a:ext uri="{FF2B5EF4-FFF2-40B4-BE49-F238E27FC236}">
                        <a16:creationId xmlns:a16="http://schemas.microsoft.com/office/drawing/2014/main" id="{CFC0C12E-2254-1E46-9F57-5D9197F22F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5" y="3709"/>
                    <a:ext cx="141" cy="10"/>
                  </a:xfrm>
                  <a:custGeom>
                    <a:avLst/>
                    <a:gdLst>
                      <a:gd name="T0" fmla="*/ 1271 w 1271"/>
                      <a:gd name="T1" fmla="*/ 50 h 100"/>
                      <a:gd name="T2" fmla="*/ 122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5 w 1271"/>
                      <a:gd name="T9" fmla="*/ 100 h 100"/>
                      <a:gd name="T10" fmla="*/ 1179 w 1271"/>
                      <a:gd name="T11" fmla="*/ 50 h 100"/>
                      <a:gd name="T12" fmla="*/ 1271 w 1271"/>
                      <a:gd name="T13" fmla="*/ 50 h 100"/>
                      <a:gd name="T14" fmla="*/ 1271 w 1271"/>
                      <a:gd name="T15" fmla="*/ 0 h 100"/>
                      <a:gd name="T16" fmla="*/ 1225 w 1271"/>
                      <a:gd name="T17" fmla="*/ 0 h 100"/>
                      <a:gd name="T18" fmla="*/ 127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2" name="Freeform 21">
                    <a:extLst>
                      <a:ext uri="{FF2B5EF4-FFF2-40B4-BE49-F238E27FC236}">
                        <a16:creationId xmlns:a16="http://schemas.microsoft.com/office/drawing/2014/main" id="{58F0A209-1558-6447-8120-BCF8F9656B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96" y="3714"/>
                    <a:ext cx="10" cy="410"/>
                  </a:xfrm>
                  <a:custGeom>
                    <a:avLst/>
                    <a:gdLst>
                      <a:gd name="T0" fmla="*/ 46 w 92"/>
                      <a:gd name="T1" fmla="*/ 4106 h 4106"/>
                      <a:gd name="T2" fmla="*/ 92 w 92"/>
                      <a:gd name="T3" fmla="*/ 4056 h 4106"/>
                      <a:gd name="T4" fmla="*/ 92 w 92"/>
                      <a:gd name="T5" fmla="*/ 0 h 4106"/>
                      <a:gd name="T6" fmla="*/ 0 w 92"/>
                      <a:gd name="T7" fmla="*/ 0 h 4106"/>
                      <a:gd name="T8" fmla="*/ 0 w 92"/>
                      <a:gd name="T9" fmla="*/ 4056 h 4106"/>
                      <a:gd name="T10" fmla="*/ 46 w 92"/>
                      <a:gd name="T11" fmla="*/ 4006 h 4106"/>
                      <a:gd name="T12" fmla="*/ 46 w 92"/>
                      <a:gd name="T13" fmla="*/ 4106 h 4106"/>
                      <a:gd name="T14" fmla="*/ 92 w 92"/>
                      <a:gd name="T15" fmla="*/ 4106 h 4106"/>
                      <a:gd name="T16" fmla="*/ 92 w 92"/>
                      <a:gd name="T17" fmla="*/ 4056 h 4106"/>
                      <a:gd name="T18" fmla="*/ 46 w 92"/>
                      <a:gd name="T19" fmla="*/ 4106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4106"/>
                      <a:gd name="T32" fmla="*/ 92 w 92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4106">
                        <a:moveTo>
                          <a:pt x="46" y="4106"/>
                        </a:moveTo>
                        <a:lnTo>
                          <a:pt x="92" y="4056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4056"/>
                        </a:lnTo>
                        <a:lnTo>
                          <a:pt x="46" y="4006"/>
                        </a:lnTo>
                        <a:lnTo>
                          <a:pt x="46" y="4106"/>
                        </a:lnTo>
                        <a:lnTo>
                          <a:pt x="92" y="4106"/>
                        </a:lnTo>
                        <a:lnTo>
                          <a:pt x="92" y="4056"/>
                        </a:lnTo>
                        <a:lnTo>
                          <a:pt x="46" y="410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" name="Freeform 22">
                    <a:extLst>
                      <a:ext uri="{FF2B5EF4-FFF2-40B4-BE49-F238E27FC236}">
                        <a16:creationId xmlns:a16="http://schemas.microsoft.com/office/drawing/2014/main" id="{C4367B21-BF62-5A48-B33E-BAA29BEB86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0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50 h 100"/>
                      <a:gd name="T2" fmla="*/ 45 w 1270"/>
                      <a:gd name="T3" fmla="*/ 100 h 100"/>
                      <a:gd name="T4" fmla="*/ 1270 w 1270"/>
                      <a:gd name="T5" fmla="*/ 100 h 100"/>
                      <a:gd name="T6" fmla="*/ 1270 w 1270"/>
                      <a:gd name="T7" fmla="*/ 0 h 100"/>
                      <a:gd name="T8" fmla="*/ 45 w 1270"/>
                      <a:gd name="T9" fmla="*/ 0 h 100"/>
                      <a:gd name="T10" fmla="*/ 90 w 1270"/>
                      <a:gd name="T11" fmla="*/ 50 h 100"/>
                      <a:gd name="T12" fmla="*/ 0 w 1270"/>
                      <a:gd name="T13" fmla="*/ 50 h 100"/>
                      <a:gd name="T14" fmla="*/ 0 w 1270"/>
                      <a:gd name="T15" fmla="*/ 100 h 100"/>
                      <a:gd name="T16" fmla="*/ 45 w 1270"/>
                      <a:gd name="T17" fmla="*/ 100 h 100"/>
                      <a:gd name="T18" fmla="*/ 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" name="Freeform 23">
                    <a:extLst>
                      <a:ext uri="{FF2B5EF4-FFF2-40B4-BE49-F238E27FC236}">
                        <a16:creationId xmlns:a16="http://schemas.microsoft.com/office/drawing/2014/main" id="{3E18045F-A648-2647-B0ED-EA3FC84288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60" y="3709"/>
                    <a:ext cx="10" cy="410"/>
                  </a:xfrm>
                  <a:custGeom>
                    <a:avLst/>
                    <a:gdLst>
                      <a:gd name="T0" fmla="*/ 45 w 90"/>
                      <a:gd name="T1" fmla="*/ 0 h 4106"/>
                      <a:gd name="T2" fmla="*/ 0 w 90"/>
                      <a:gd name="T3" fmla="*/ 50 h 4106"/>
                      <a:gd name="T4" fmla="*/ 0 w 90"/>
                      <a:gd name="T5" fmla="*/ 4106 h 4106"/>
                      <a:gd name="T6" fmla="*/ 90 w 90"/>
                      <a:gd name="T7" fmla="*/ 4106 h 4106"/>
                      <a:gd name="T8" fmla="*/ 90 w 90"/>
                      <a:gd name="T9" fmla="*/ 50 h 4106"/>
                      <a:gd name="T10" fmla="*/ 45 w 90"/>
                      <a:gd name="T11" fmla="*/ 100 h 4106"/>
                      <a:gd name="T12" fmla="*/ 45 w 90"/>
                      <a:gd name="T13" fmla="*/ 0 h 4106"/>
                      <a:gd name="T14" fmla="*/ 0 w 90"/>
                      <a:gd name="T15" fmla="*/ 0 h 4106"/>
                      <a:gd name="T16" fmla="*/ 0 w 90"/>
                      <a:gd name="T17" fmla="*/ 50 h 4106"/>
                      <a:gd name="T18" fmla="*/ 45 w 90"/>
                      <a:gd name="T19" fmla="*/ 0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4106"/>
                      <a:gd name="T32" fmla="*/ 90 w 90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4106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4106"/>
                        </a:lnTo>
                        <a:lnTo>
                          <a:pt x="90" y="4106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91879B8-BEDA-004F-94C6-496EA70B67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849"/>
                    <a:ext cx="136" cy="27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6" name="Freeform 25">
                    <a:extLst>
                      <a:ext uri="{FF2B5EF4-FFF2-40B4-BE49-F238E27FC236}">
                        <a16:creationId xmlns:a16="http://schemas.microsoft.com/office/drawing/2014/main" id="{7EEA226A-EC5C-E248-A594-7BED78DE22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96" y="3844"/>
                    <a:ext cx="141" cy="10"/>
                  </a:xfrm>
                  <a:custGeom>
                    <a:avLst/>
                    <a:gdLst>
                      <a:gd name="T0" fmla="*/ 92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0 w 1271"/>
                      <a:gd name="T11" fmla="*/ 50 h 100"/>
                      <a:gd name="T12" fmla="*/ 46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50 h 100"/>
                      <a:gd name="T18" fmla="*/ 92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2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2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7" name="Freeform 26">
                    <a:extLst>
                      <a:ext uri="{FF2B5EF4-FFF2-40B4-BE49-F238E27FC236}">
                        <a16:creationId xmlns:a16="http://schemas.microsoft.com/office/drawing/2014/main" id="{B0DA75AC-5B3E-6A46-BD34-A11FB24D86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96" y="3849"/>
                    <a:ext cx="10" cy="275"/>
                  </a:xfrm>
                  <a:custGeom>
                    <a:avLst/>
                    <a:gdLst>
                      <a:gd name="T0" fmla="*/ 46 w 92"/>
                      <a:gd name="T1" fmla="*/ 2654 h 2754"/>
                      <a:gd name="T2" fmla="*/ 92 w 92"/>
                      <a:gd name="T3" fmla="*/ 2704 h 2754"/>
                      <a:gd name="T4" fmla="*/ 92 w 92"/>
                      <a:gd name="T5" fmla="*/ 0 h 2754"/>
                      <a:gd name="T6" fmla="*/ 0 w 92"/>
                      <a:gd name="T7" fmla="*/ 0 h 2754"/>
                      <a:gd name="T8" fmla="*/ 0 w 92"/>
                      <a:gd name="T9" fmla="*/ 2704 h 2754"/>
                      <a:gd name="T10" fmla="*/ 46 w 92"/>
                      <a:gd name="T11" fmla="*/ 2754 h 2754"/>
                      <a:gd name="T12" fmla="*/ 0 w 92"/>
                      <a:gd name="T13" fmla="*/ 2704 h 2754"/>
                      <a:gd name="T14" fmla="*/ 0 w 92"/>
                      <a:gd name="T15" fmla="*/ 2754 h 2754"/>
                      <a:gd name="T16" fmla="*/ 46 w 92"/>
                      <a:gd name="T17" fmla="*/ 2754 h 2754"/>
                      <a:gd name="T18" fmla="*/ 46 w 92"/>
                      <a:gd name="T19" fmla="*/ 2654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2754"/>
                      <a:gd name="T32" fmla="*/ 92 w 92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2754">
                        <a:moveTo>
                          <a:pt x="46" y="2654"/>
                        </a:moveTo>
                        <a:lnTo>
                          <a:pt x="92" y="2704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2704"/>
                        </a:lnTo>
                        <a:lnTo>
                          <a:pt x="46" y="2754"/>
                        </a:lnTo>
                        <a:lnTo>
                          <a:pt x="0" y="2704"/>
                        </a:lnTo>
                        <a:lnTo>
                          <a:pt x="0" y="2754"/>
                        </a:lnTo>
                        <a:lnTo>
                          <a:pt x="46" y="2754"/>
                        </a:lnTo>
                        <a:lnTo>
                          <a:pt x="46" y="2654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E4CBC3F0-8733-274E-BBB4-71A371E3CB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01" y="4114"/>
                    <a:ext cx="141" cy="10"/>
                  </a:xfrm>
                  <a:custGeom>
                    <a:avLst/>
                    <a:gdLst>
                      <a:gd name="T0" fmla="*/ 1179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270 w 1270"/>
                      <a:gd name="T11" fmla="*/ 50 h 100"/>
                      <a:gd name="T12" fmla="*/ 1225 w 1270"/>
                      <a:gd name="T13" fmla="*/ 100 h 100"/>
                      <a:gd name="T14" fmla="*/ 1270 w 1270"/>
                      <a:gd name="T15" fmla="*/ 100 h 100"/>
                      <a:gd name="T16" fmla="*/ 1270 w 1270"/>
                      <a:gd name="T17" fmla="*/ 50 h 100"/>
                      <a:gd name="T18" fmla="*/ 1179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179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270" y="50"/>
                        </a:lnTo>
                        <a:lnTo>
                          <a:pt x="1225" y="100"/>
                        </a:lnTo>
                        <a:lnTo>
                          <a:pt x="1270" y="100"/>
                        </a:lnTo>
                        <a:lnTo>
                          <a:pt x="1270" y="50"/>
                        </a:lnTo>
                        <a:lnTo>
                          <a:pt x="1179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9" name="Freeform 28">
                    <a:extLst>
                      <a:ext uri="{FF2B5EF4-FFF2-40B4-BE49-F238E27FC236}">
                        <a16:creationId xmlns:a16="http://schemas.microsoft.com/office/drawing/2014/main" id="{7ADD6722-49F4-7047-A391-4A92A27604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2" y="3844"/>
                    <a:ext cx="10" cy="275"/>
                  </a:xfrm>
                  <a:custGeom>
                    <a:avLst/>
                    <a:gdLst>
                      <a:gd name="T0" fmla="*/ 46 w 91"/>
                      <a:gd name="T1" fmla="*/ 100 h 2754"/>
                      <a:gd name="T2" fmla="*/ 0 w 91"/>
                      <a:gd name="T3" fmla="*/ 50 h 2754"/>
                      <a:gd name="T4" fmla="*/ 0 w 91"/>
                      <a:gd name="T5" fmla="*/ 2754 h 2754"/>
                      <a:gd name="T6" fmla="*/ 91 w 91"/>
                      <a:gd name="T7" fmla="*/ 2754 h 2754"/>
                      <a:gd name="T8" fmla="*/ 91 w 91"/>
                      <a:gd name="T9" fmla="*/ 50 h 2754"/>
                      <a:gd name="T10" fmla="*/ 46 w 91"/>
                      <a:gd name="T11" fmla="*/ 0 h 2754"/>
                      <a:gd name="T12" fmla="*/ 91 w 91"/>
                      <a:gd name="T13" fmla="*/ 50 h 2754"/>
                      <a:gd name="T14" fmla="*/ 91 w 91"/>
                      <a:gd name="T15" fmla="*/ 0 h 2754"/>
                      <a:gd name="T16" fmla="*/ 46 w 91"/>
                      <a:gd name="T17" fmla="*/ 0 h 2754"/>
                      <a:gd name="T18" fmla="*/ 46 w 91"/>
                      <a:gd name="T19" fmla="*/ 100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2754"/>
                      <a:gd name="T32" fmla="*/ 91 w 91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2754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2754"/>
                        </a:lnTo>
                        <a:lnTo>
                          <a:pt x="91" y="2754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7744E95-57BE-264D-B2A1-3AC40E967E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37" y="4029"/>
                    <a:ext cx="136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0BB4D600-9603-BB44-824B-3BF4FDC987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7" y="4024"/>
                    <a:ext cx="141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80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52526A3A-8E0B-744A-8546-72588E5EAE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68" y="4029"/>
                    <a:ext cx="10" cy="95"/>
                  </a:xfrm>
                  <a:custGeom>
                    <a:avLst/>
                    <a:gdLst>
                      <a:gd name="T0" fmla="*/ 45 w 90"/>
                      <a:gd name="T1" fmla="*/ 952 h 952"/>
                      <a:gd name="T2" fmla="*/ 90 w 90"/>
                      <a:gd name="T3" fmla="*/ 902 h 952"/>
                      <a:gd name="T4" fmla="*/ 90 w 90"/>
                      <a:gd name="T5" fmla="*/ 0 h 952"/>
                      <a:gd name="T6" fmla="*/ 0 w 90"/>
                      <a:gd name="T7" fmla="*/ 0 h 952"/>
                      <a:gd name="T8" fmla="*/ 0 w 90"/>
                      <a:gd name="T9" fmla="*/ 902 h 952"/>
                      <a:gd name="T10" fmla="*/ 45 w 90"/>
                      <a:gd name="T11" fmla="*/ 852 h 952"/>
                      <a:gd name="T12" fmla="*/ 45 w 90"/>
                      <a:gd name="T13" fmla="*/ 952 h 952"/>
                      <a:gd name="T14" fmla="*/ 90 w 90"/>
                      <a:gd name="T15" fmla="*/ 952 h 952"/>
                      <a:gd name="T16" fmla="*/ 90 w 90"/>
                      <a:gd name="T17" fmla="*/ 902 h 952"/>
                      <a:gd name="T18" fmla="*/ 45 w 90"/>
                      <a:gd name="T19" fmla="*/ 952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952"/>
                      <a:gd name="T32" fmla="*/ 90 w 90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952">
                        <a:moveTo>
                          <a:pt x="45" y="952"/>
                        </a:moveTo>
                        <a:lnTo>
                          <a:pt x="90" y="90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5" y="852"/>
                        </a:lnTo>
                        <a:lnTo>
                          <a:pt x="45" y="952"/>
                        </a:lnTo>
                        <a:lnTo>
                          <a:pt x="90" y="952"/>
                        </a:lnTo>
                        <a:lnTo>
                          <a:pt x="90" y="902"/>
                        </a:lnTo>
                        <a:lnTo>
                          <a:pt x="45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AFDCB7D7-8873-0E47-AE8C-88E49CA48F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2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8D869E34-87F7-F144-8DA1-96ACBA875C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32" y="4024"/>
                    <a:ext cx="10" cy="95"/>
                  </a:xfrm>
                  <a:custGeom>
                    <a:avLst/>
                    <a:gdLst>
                      <a:gd name="T0" fmla="*/ 46 w 91"/>
                      <a:gd name="T1" fmla="*/ 0 h 952"/>
                      <a:gd name="T2" fmla="*/ 0 w 91"/>
                      <a:gd name="T3" fmla="*/ 50 h 952"/>
                      <a:gd name="T4" fmla="*/ 0 w 91"/>
                      <a:gd name="T5" fmla="*/ 952 h 952"/>
                      <a:gd name="T6" fmla="*/ 91 w 91"/>
                      <a:gd name="T7" fmla="*/ 952 h 952"/>
                      <a:gd name="T8" fmla="*/ 91 w 91"/>
                      <a:gd name="T9" fmla="*/ 50 h 952"/>
                      <a:gd name="T10" fmla="*/ 46 w 91"/>
                      <a:gd name="T11" fmla="*/ 100 h 952"/>
                      <a:gd name="T12" fmla="*/ 46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50 h 952"/>
                      <a:gd name="T18" fmla="*/ 46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0560D493-BF52-C041-90F9-61FB90DFD2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73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A6ADA5C8-052F-2C41-A485-2B371F7AAF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73" y="3979"/>
                    <a:ext cx="141" cy="10"/>
                  </a:xfrm>
                  <a:custGeom>
                    <a:avLst/>
                    <a:gdLst>
                      <a:gd name="T0" fmla="*/ 1271 w 1271"/>
                      <a:gd name="T1" fmla="*/ 50 h 100"/>
                      <a:gd name="T2" fmla="*/ 122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5 w 1271"/>
                      <a:gd name="T9" fmla="*/ 100 h 100"/>
                      <a:gd name="T10" fmla="*/ 1180 w 1271"/>
                      <a:gd name="T11" fmla="*/ 50 h 100"/>
                      <a:gd name="T12" fmla="*/ 1271 w 1271"/>
                      <a:gd name="T13" fmla="*/ 50 h 100"/>
                      <a:gd name="T14" fmla="*/ 1271 w 1271"/>
                      <a:gd name="T15" fmla="*/ 0 h 100"/>
                      <a:gd name="T16" fmla="*/ 1225 w 1271"/>
                      <a:gd name="T17" fmla="*/ 0 h 100"/>
                      <a:gd name="T18" fmla="*/ 127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74CA4637-51E2-2245-82E4-C545B2DB0E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04" y="3984"/>
                    <a:ext cx="10" cy="140"/>
                  </a:xfrm>
                  <a:custGeom>
                    <a:avLst/>
                    <a:gdLst>
                      <a:gd name="T0" fmla="*/ 45 w 91"/>
                      <a:gd name="T1" fmla="*/ 1402 h 1402"/>
                      <a:gd name="T2" fmla="*/ 91 w 91"/>
                      <a:gd name="T3" fmla="*/ 1352 h 1402"/>
                      <a:gd name="T4" fmla="*/ 91 w 91"/>
                      <a:gd name="T5" fmla="*/ 0 h 1402"/>
                      <a:gd name="T6" fmla="*/ 0 w 91"/>
                      <a:gd name="T7" fmla="*/ 0 h 1402"/>
                      <a:gd name="T8" fmla="*/ 0 w 91"/>
                      <a:gd name="T9" fmla="*/ 1352 h 1402"/>
                      <a:gd name="T10" fmla="*/ 45 w 91"/>
                      <a:gd name="T11" fmla="*/ 1302 h 1402"/>
                      <a:gd name="T12" fmla="*/ 45 w 91"/>
                      <a:gd name="T13" fmla="*/ 1402 h 1402"/>
                      <a:gd name="T14" fmla="*/ 91 w 91"/>
                      <a:gd name="T15" fmla="*/ 1402 h 1402"/>
                      <a:gd name="T16" fmla="*/ 91 w 91"/>
                      <a:gd name="T17" fmla="*/ 1352 h 1402"/>
                      <a:gd name="T18" fmla="*/ 45 w 91"/>
                      <a:gd name="T19" fmla="*/ 1402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5" y="1402"/>
                        </a:moveTo>
                        <a:lnTo>
                          <a:pt x="91" y="135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1" y="1402"/>
                        </a:lnTo>
                        <a:lnTo>
                          <a:pt x="91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144E607F-72FD-4848-8B96-3E24451995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68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50 h 100"/>
                      <a:gd name="T2" fmla="*/ 45 w 1270"/>
                      <a:gd name="T3" fmla="*/ 100 h 100"/>
                      <a:gd name="T4" fmla="*/ 1270 w 1270"/>
                      <a:gd name="T5" fmla="*/ 100 h 100"/>
                      <a:gd name="T6" fmla="*/ 1270 w 1270"/>
                      <a:gd name="T7" fmla="*/ 0 h 100"/>
                      <a:gd name="T8" fmla="*/ 45 w 1270"/>
                      <a:gd name="T9" fmla="*/ 0 h 100"/>
                      <a:gd name="T10" fmla="*/ 90 w 1270"/>
                      <a:gd name="T11" fmla="*/ 50 h 100"/>
                      <a:gd name="T12" fmla="*/ 0 w 1270"/>
                      <a:gd name="T13" fmla="*/ 50 h 100"/>
                      <a:gd name="T14" fmla="*/ 0 w 1270"/>
                      <a:gd name="T15" fmla="*/ 100 h 100"/>
                      <a:gd name="T16" fmla="*/ 45 w 1270"/>
                      <a:gd name="T17" fmla="*/ 100 h 100"/>
                      <a:gd name="T18" fmla="*/ 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9" name="Freeform 38">
                    <a:extLst>
                      <a:ext uri="{FF2B5EF4-FFF2-40B4-BE49-F238E27FC236}">
                        <a16:creationId xmlns:a16="http://schemas.microsoft.com/office/drawing/2014/main" id="{47373B69-177D-0F4D-8F7B-BDBA4A41BB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68" y="3979"/>
                    <a:ext cx="10" cy="140"/>
                  </a:xfrm>
                  <a:custGeom>
                    <a:avLst/>
                    <a:gdLst>
                      <a:gd name="T0" fmla="*/ 45 w 90"/>
                      <a:gd name="T1" fmla="*/ 0 h 1402"/>
                      <a:gd name="T2" fmla="*/ 0 w 90"/>
                      <a:gd name="T3" fmla="*/ 50 h 1402"/>
                      <a:gd name="T4" fmla="*/ 0 w 90"/>
                      <a:gd name="T5" fmla="*/ 1402 h 1402"/>
                      <a:gd name="T6" fmla="*/ 90 w 90"/>
                      <a:gd name="T7" fmla="*/ 1402 h 1402"/>
                      <a:gd name="T8" fmla="*/ 90 w 90"/>
                      <a:gd name="T9" fmla="*/ 50 h 1402"/>
                      <a:gd name="T10" fmla="*/ 45 w 90"/>
                      <a:gd name="T11" fmla="*/ 100 h 1402"/>
                      <a:gd name="T12" fmla="*/ 45 w 90"/>
                      <a:gd name="T13" fmla="*/ 0 h 1402"/>
                      <a:gd name="T14" fmla="*/ 0 w 90"/>
                      <a:gd name="T15" fmla="*/ 0 h 1402"/>
                      <a:gd name="T16" fmla="*/ 0 w 90"/>
                      <a:gd name="T17" fmla="*/ 50 h 1402"/>
                      <a:gd name="T18" fmla="*/ 45 w 90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0" y="1402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D0B04BF-F0EC-5041-A8D5-334CDFE6B5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09" y="4074"/>
                    <a:ext cx="136" cy="4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D00BA560-278F-3A43-BE0E-E63493F53B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04" y="4069"/>
                    <a:ext cx="141" cy="10"/>
                  </a:xfrm>
                  <a:custGeom>
                    <a:avLst/>
                    <a:gdLst>
                      <a:gd name="T0" fmla="*/ 91 w 1271"/>
                      <a:gd name="T1" fmla="*/ 50 h 100"/>
                      <a:gd name="T2" fmla="*/ 45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5 w 1271"/>
                      <a:gd name="T9" fmla="*/ 0 h 100"/>
                      <a:gd name="T10" fmla="*/ 0 w 1271"/>
                      <a:gd name="T11" fmla="*/ 50 h 100"/>
                      <a:gd name="T12" fmla="*/ 45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50 h 100"/>
                      <a:gd name="T18" fmla="*/ 91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1" y="50"/>
                        </a:moveTo>
                        <a:lnTo>
                          <a:pt x="45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5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33136B54-D384-5140-84AC-F51047624F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04" y="4074"/>
                    <a:ext cx="10" cy="50"/>
                  </a:xfrm>
                  <a:custGeom>
                    <a:avLst/>
                    <a:gdLst>
                      <a:gd name="T0" fmla="*/ 45 w 91"/>
                      <a:gd name="T1" fmla="*/ 401 h 501"/>
                      <a:gd name="T2" fmla="*/ 91 w 91"/>
                      <a:gd name="T3" fmla="*/ 451 h 501"/>
                      <a:gd name="T4" fmla="*/ 91 w 91"/>
                      <a:gd name="T5" fmla="*/ 0 h 501"/>
                      <a:gd name="T6" fmla="*/ 0 w 91"/>
                      <a:gd name="T7" fmla="*/ 0 h 501"/>
                      <a:gd name="T8" fmla="*/ 0 w 91"/>
                      <a:gd name="T9" fmla="*/ 451 h 501"/>
                      <a:gd name="T10" fmla="*/ 45 w 91"/>
                      <a:gd name="T11" fmla="*/ 501 h 501"/>
                      <a:gd name="T12" fmla="*/ 0 w 91"/>
                      <a:gd name="T13" fmla="*/ 451 h 501"/>
                      <a:gd name="T14" fmla="*/ 0 w 91"/>
                      <a:gd name="T15" fmla="*/ 501 h 501"/>
                      <a:gd name="T16" fmla="*/ 45 w 91"/>
                      <a:gd name="T17" fmla="*/ 501 h 501"/>
                      <a:gd name="T18" fmla="*/ 45 w 91"/>
                      <a:gd name="T19" fmla="*/ 401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5" y="401"/>
                        </a:moveTo>
                        <a:lnTo>
                          <a:pt x="91" y="45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451"/>
                        </a:lnTo>
                        <a:lnTo>
                          <a:pt x="45" y="501"/>
                        </a:lnTo>
                        <a:lnTo>
                          <a:pt x="0" y="451"/>
                        </a:lnTo>
                        <a:lnTo>
                          <a:pt x="0" y="501"/>
                        </a:lnTo>
                        <a:lnTo>
                          <a:pt x="45" y="501"/>
                        </a:lnTo>
                        <a:lnTo>
                          <a:pt x="45" y="40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C1895409-53F7-7946-9D83-9EA0EBD306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09" y="4114"/>
                    <a:ext cx="141" cy="10"/>
                  </a:xfrm>
                  <a:custGeom>
                    <a:avLst/>
                    <a:gdLst>
                      <a:gd name="T0" fmla="*/ 1180 w 1271"/>
                      <a:gd name="T1" fmla="*/ 50 h 100"/>
                      <a:gd name="T2" fmla="*/ 1226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00 h 100"/>
                      <a:gd name="T8" fmla="*/ 1226 w 1271"/>
                      <a:gd name="T9" fmla="*/ 100 h 100"/>
                      <a:gd name="T10" fmla="*/ 1271 w 1271"/>
                      <a:gd name="T11" fmla="*/ 50 h 100"/>
                      <a:gd name="T12" fmla="*/ 1226 w 1271"/>
                      <a:gd name="T13" fmla="*/ 100 h 100"/>
                      <a:gd name="T14" fmla="*/ 1271 w 1271"/>
                      <a:gd name="T15" fmla="*/ 100 h 100"/>
                      <a:gd name="T16" fmla="*/ 1271 w 1271"/>
                      <a:gd name="T17" fmla="*/ 50 h 100"/>
                      <a:gd name="T18" fmla="*/ 118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180" y="50"/>
                        </a:moveTo>
                        <a:lnTo>
                          <a:pt x="1226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6" y="100"/>
                        </a:lnTo>
                        <a:lnTo>
                          <a:pt x="1271" y="50"/>
                        </a:lnTo>
                        <a:lnTo>
                          <a:pt x="1226" y="100"/>
                        </a:lnTo>
                        <a:lnTo>
                          <a:pt x="1271" y="100"/>
                        </a:lnTo>
                        <a:lnTo>
                          <a:pt x="1271" y="50"/>
                        </a:lnTo>
                        <a:lnTo>
                          <a:pt x="118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4" name="Freeform 43">
                    <a:extLst>
                      <a:ext uri="{FF2B5EF4-FFF2-40B4-BE49-F238E27FC236}">
                        <a16:creationId xmlns:a16="http://schemas.microsoft.com/office/drawing/2014/main" id="{20BA2B42-1EF4-7C44-A606-77F289D135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40" y="4069"/>
                    <a:ext cx="10" cy="50"/>
                  </a:xfrm>
                  <a:custGeom>
                    <a:avLst/>
                    <a:gdLst>
                      <a:gd name="T0" fmla="*/ 46 w 91"/>
                      <a:gd name="T1" fmla="*/ 100 h 501"/>
                      <a:gd name="T2" fmla="*/ 0 w 91"/>
                      <a:gd name="T3" fmla="*/ 50 h 501"/>
                      <a:gd name="T4" fmla="*/ 0 w 91"/>
                      <a:gd name="T5" fmla="*/ 501 h 501"/>
                      <a:gd name="T6" fmla="*/ 91 w 91"/>
                      <a:gd name="T7" fmla="*/ 501 h 501"/>
                      <a:gd name="T8" fmla="*/ 91 w 91"/>
                      <a:gd name="T9" fmla="*/ 50 h 501"/>
                      <a:gd name="T10" fmla="*/ 46 w 91"/>
                      <a:gd name="T11" fmla="*/ 0 h 501"/>
                      <a:gd name="T12" fmla="*/ 91 w 91"/>
                      <a:gd name="T13" fmla="*/ 50 h 501"/>
                      <a:gd name="T14" fmla="*/ 91 w 91"/>
                      <a:gd name="T15" fmla="*/ 0 h 501"/>
                      <a:gd name="T16" fmla="*/ 46 w 91"/>
                      <a:gd name="T17" fmla="*/ 0 h 501"/>
                      <a:gd name="T18" fmla="*/ 46 w 91"/>
                      <a:gd name="T19" fmla="*/ 100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501"/>
                        </a:lnTo>
                        <a:lnTo>
                          <a:pt x="91" y="501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A6AC3F8D-1A47-374A-BC20-0778BD0197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45" y="4029"/>
                    <a:ext cx="137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BF264A21-FDFE-BE47-8554-58226D0EED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45" y="4024"/>
                    <a:ext cx="142" cy="10"/>
                  </a:xfrm>
                  <a:custGeom>
                    <a:avLst/>
                    <a:gdLst>
                      <a:gd name="T0" fmla="*/ 1270 w 1270"/>
                      <a:gd name="T1" fmla="*/ 50 h 100"/>
                      <a:gd name="T2" fmla="*/ 122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00 h 100"/>
                      <a:gd name="T8" fmla="*/ 1225 w 1270"/>
                      <a:gd name="T9" fmla="*/ 100 h 100"/>
                      <a:gd name="T10" fmla="*/ 1179 w 1270"/>
                      <a:gd name="T11" fmla="*/ 50 h 100"/>
                      <a:gd name="T12" fmla="*/ 1270 w 1270"/>
                      <a:gd name="T13" fmla="*/ 50 h 100"/>
                      <a:gd name="T14" fmla="*/ 1270 w 1270"/>
                      <a:gd name="T15" fmla="*/ 0 h 100"/>
                      <a:gd name="T16" fmla="*/ 1225 w 1270"/>
                      <a:gd name="T17" fmla="*/ 0 h 100"/>
                      <a:gd name="T18" fmla="*/ 1270 w 1270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E421AA71-6AD7-BC44-9BC5-75E67B490E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76" y="4029"/>
                    <a:ext cx="11" cy="95"/>
                  </a:xfrm>
                  <a:custGeom>
                    <a:avLst/>
                    <a:gdLst>
                      <a:gd name="T0" fmla="*/ 46 w 91"/>
                      <a:gd name="T1" fmla="*/ 952 h 952"/>
                      <a:gd name="T2" fmla="*/ 91 w 91"/>
                      <a:gd name="T3" fmla="*/ 902 h 952"/>
                      <a:gd name="T4" fmla="*/ 91 w 91"/>
                      <a:gd name="T5" fmla="*/ 0 h 952"/>
                      <a:gd name="T6" fmla="*/ 0 w 91"/>
                      <a:gd name="T7" fmla="*/ 0 h 952"/>
                      <a:gd name="T8" fmla="*/ 0 w 91"/>
                      <a:gd name="T9" fmla="*/ 902 h 952"/>
                      <a:gd name="T10" fmla="*/ 46 w 91"/>
                      <a:gd name="T11" fmla="*/ 852 h 952"/>
                      <a:gd name="T12" fmla="*/ 46 w 91"/>
                      <a:gd name="T13" fmla="*/ 952 h 952"/>
                      <a:gd name="T14" fmla="*/ 91 w 91"/>
                      <a:gd name="T15" fmla="*/ 952 h 952"/>
                      <a:gd name="T16" fmla="*/ 91 w 91"/>
                      <a:gd name="T17" fmla="*/ 902 h 952"/>
                      <a:gd name="T18" fmla="*/ 46 w 91"/>
                      <a:gd name="T19" fmla="*/ 952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952"/>
                        </a:moveTo>
                        <a:lnTo>
                          <a:pt x="91" y="90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6" y="852"/>
                        </a:lnTo>
                        <a:lnTo>
                          <a:pt x="46" y="952"/>
                        </a:lnTo>
                        <a:lnTo>
                          <a:pt x="91" y="952"/>
                        </a:lnTo>
                        <a:lnTo>
                          <a:pt x="91" y="902"/>
                        </a:lnTo>
                        <a:lnTo>
                          <a:pt x="46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CF419AB4-8881-0A47-A318-80BBEB96AF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40" y="4114"/>
                    <a:ext cx="142" cy="10"/>
                  </a:xfrm>
                  <a:custGeom>
                    <a:avLst/>
                    <a:gdLst>
                      <a:gd name="T0" fmla="*/ 0 w 1271"/>
                      <a:gd name="T1" fmla="*/ 50 h 100"/>
                      <a:gd name="T2" fmla="*/ 46 w 1271"/>
                      <a:gd name="T3" fmla="*/ 100 h 100"/>
                      <a:gd name="T4" fmla="*/ 1271 w 1271"/>
                      <a:gd name="T5" fmla="*/ 100 h 100"/>
                      <a:gd name="T6" fmla="*/ 1271 w 1271"/>
                      <a:gd name="T7" fmla="*/ 0 h 100"/>
                      <a:gd name="T8" fmla="*/ 46 w 1271"/>
                      <a:gd name="T9" fmla="*/ 0 h 100"/>
                      <a:gd name="T10" fmla="*/ 91 w 1271"/>
                      <a:gd name="T11" fmla="*/ 50 h 100"/>
                      <a:gd name="T12" fmla="*/ 0 w 1271"/>
                      <a:gd name="T13" fmla="*/ 50 h 100"/>
                      <a:gd name="T14" fmla="*/ 0 w 1271"/>
                      <a:gd name="T15" fmla="*/ 100 h 100"/>
                      <a:gd name="T16" fmla="*/ 46 w 1271"/>
                      <a:gd name="T17" fmla="*/ 100 h 100"/>
                      <a:gd name="T18" fmla="*/ 0 w 1271"/>
                      <a:gd name="T19" fmla="*/ 50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9" name="Freeform 48">
                    <a:extLst>
                      <a:ext uri="{FF2B5EF4-FFF2-40B4-BE49-F238E27FC236}">
                        <a16:creationId xmlns:a16="http://schemas.microsoft.com/office/drawing/2014/main" id="{DF2021AC-D6C8-2143-AA15-73F74CF8C7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40" y="4024"/>
                    <a:ext cx="10" cy="95"/>
                  </a:xfrm>
                  <a:custGeom>
                    <a:avLst/>
                    <a:gdLst>
                      <a:gd name="T0" fmla="*/ 46 w 91"/>
                      <a:gd name="T1" fmla="*/ 0 h 952"/>
                      <a:gd name="T2" fmla="*/ 0 w 91"/>
                      <a:gd name="T3" fmla="*/ 50 h 952"/>
                      <a:gd name="T4" fmla="*/ 0 w 91"/>
                      <a:gd name="T5" fmla="*/ 952 h 952"/>
                      <a:gd name="T6" fmla="*/ 91 w 91"/>
                      <a:gd name="T7" fmla="*/ 952 h 952"/>
                      <a:gd name="T8" fmla="*/ 91 w 91"/>
                      <a:gd name="T9" fmla="*/ 50 h 952"/>
                      <a:gd name="T10" fmla="*/ 46 w 91"/>
                      <a:gd name="T11" fmla="*/ 100 h 952"/>
                      <a:gd name="T12" fmla="*/ 46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50 h 952"/>
                      <a:gd name="T18" fmla="*/ 46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94BE5D73-95BE-AC48-A3A6-109696325C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4160"/>
                    <a:ext cx="52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/>
                        <a:cs typeface="Arial" pitchFamily="34" charset="0"/>
                      </a:rPr>
                      <a:t>0</a:t>
                    </a:r>
                    <a:endParaRPr lang="en-US" sz="280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9B97BB03-5B2B-D94C-A7D4-91371556A3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36" y="4145"/>
                    <a:ext cx="53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/>
                        <a:cs typeface="Arial" pitchFamily="34" charset="0"/>
                      </a:rPr>
                      <a:t>2</a:t>
                    </a:r>
                    <a:endParaRPr lang="en-US" sz="280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76BA42EF-6B80-5346-B98A-E32181535C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04" y="4133"/>
                    <a:ext cx="51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Symbol" pitchFamily="18" charset="2"/>
                        <a:cs typeface="Arial" pitchFamily="34" charset="0"/>
                      </a:rPr>
                      <a:t>p</a:t>
                    </a:r>
                    <a:endParaRPr lang="en-US" sz="280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CBD5E4E3-D71D-AE43-8204-7B5DD593E2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29" y="4153"/>
                    <a:ext cx="53" cy="47"/>
                  </a:xfrm>
                  <a:custGeom>
                    <a:avLst/>
                    <a:gdLst>
                      <a:gd name="T0" fmla="*/ 474 w 474"/>
                      <a:gd name="T1" fmla="*/ 476 h 476"/>
                      <a:gd name="T2" fmla="*/ 238 w 474"/>
                      <a:gd name="T3" fmla="*/ 0 h 476"/>
                      <a:gd name="T4" fmla="*/ 0 w 474"/>
                      <a:gd name="T5" fmla="*/ 476 h 476"/>
                      <a:gd name="T6" fmla="*/ 474 w 474"/>
                      <a:gd name="T7" fmla="*/ 476 h 476"/>
                      <a:gd name="T8" fmla="*/ 238 w 474"/>
                      <a:gd name="T9" fmla="*/ 0 h 476"/>
                      <a:gd name="T10" fmla="*/ 474 w 474"/>
                      <a:gd name="T11" fmla="*/ 476 h 47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74"/>
                      <a:gd name="T19" fmla="*/ 0 h 476"/>
                      <a:gd name="T20" fmla="*/ 474 w 474"/>
                      <a:gd name="T21" fmla="*/ 476 h 47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74" h="476">
                        <a:moveTo>
                          <a:pt x="474" y="476"/>
                        </a:moveTo>
                        <a:lnTo>
                          <a:pt x="238" y="0"/>
                        </a:lnTo>
                        <a:lnTo>
                          <a:pt x="0" y="476"/>
                        </a:lnTo>
                        <a:lnTo>
                          <a:pt x="474" y="476"/>
                        </a:lnTo>
                        <a:lnTo>
                          <a:pt x="238" y="0"/>
                        </a:lnTo>
                        <a:lnTo>
                          <a:pt x="474" y="47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986F7AEF-E613-5644-B140-62AB416E04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50" y="4196"/>
                    <a:ext cx="11" cy="76"/>
                  </a:xfrm>
                  <a:custGeom>
                    <a:avLst/>
                    <a:gdLst>
                      <a:gd name="T0" fmla="*/ 46 w 91"/>
                      <a:gd name="T1" fmla="*/ 760 h 760"/>
                      <a:gd name="T2" fmla="*/ 91 w 91"/>
                      <a:gd name="T3" fmla="*/ 760 h 760"/>
                      <a:gd name="T4" fmla="*/ 91 w 91"/>
                      <a:gd name="T5" fmla="*/ 0 h 760"/>
                      <a:gd name="T6" fmla="*/ 0 w 91"/>
                      <a:gd name="T7" fmla="*/ 0 h 760"/>
                      <a:gd name="T8" fmla="*/ 0 w 91"/>
                      <a:gd name="T9" fmla="*/ 760 h 760"/>
                      <a:gd name="T10" fmla="*/ 46 w 91"/>
                      <a:gd name="T11" fmla="*/ 760 h 7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1"/>
                      <a:gd name="T19" fmla="*/ 0 h 760"/>
                      <a:gd name="T20" fmla="*/ 91 w 91"/>
                      <a:gd name="T21" fmla="*/ 760 h 76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1" h="760">
                        <a:moveTo>
                          <a:pt x="46" y="760"/>
                        </a:moveTo>
                        <a:lnTo>
                          <a:pt x="91" y="76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760"/>
                        </a:lnTo>
                        <a:lnTo>
                          <a:pt x="46" y="76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0" name="AutoShape 54">
                  <a:extLst>
                    <a:ext uri="{FF2B5EF4-FFF2-40B4-BE49-F238E27FC236}">
                      <a16:creationId xmlns:a16="http://schemas.microsoft.com/office/drawing/2014/main" id="{7889418D-4E6A-9642-B79F-CAE98442E5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5" y="3063"/>
                  <a:ext cx="539" cy="540"/>
                </a:xfrm>
                <a:prstGeom prst="rightArrow">
                  <a:avLst>
                    <a:gd name="adj1" fmla="val 50000"/>
                    <a:gd name="adj2" fmla="val 25000"/>
                  </a:avLst>
                </a:prstGeom>
                <a:solidFill>
                  <a:srgbClr val="FF9900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6" name="Rectangle 55">
              <a:extLst>
                <a:ext uri="{FF2B5EF4-FFF2-40B4-BE49-F238E27FC236}">
                  <a16:creationId xmlns:a16="http://schemas.microsoft.com/office/drawing/2014/main" id="{674DC2D9-6D1D-EC49-92D8-D9FC932FB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" y="3975"/>
              <a:ext cx="221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5" name="Group 46">
            <a:extLst>
              <a:ext uri="{FF2B5EF4-FFF2-40B4-BE49-F238E27FC236}">
                <a16:creationId xmlns:a16="http://schemas.microsoft.com/office/drawing/2014/main" id="{AF0D325E-2084-C647-A86C-E7CC6BC7A87C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733800"/>
            <a:ext cx="1219200" cy="762000"/>
            <a:chOff x="6324600" y="4953000"/>
            <a:chExt cx="1219200" cy="762000"/>
          </a:xfrm>
        </p:grpSpPr>
        <p:cxnSp>
          <p:nvCxnSpPr>
            <p:cNvPr id="56" name="Straight Arrow Connector 31">
              <a:extLst>
                <a:ext uri="{FF2B5EF4-FFF2-40B4-BE49-F238E27FC236}">
                  <a16:creationId xmlns:a16="http://schemas.microsoft.com/office/drawing/2014/main" id="{07F81E8F-068F-2E43-AAF9-1F0E329FF3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57" name="Straight Arrow Connector 33">
              <a:extLst>
                <a:ext uri="{FF2B5EF4-FFF2-40B4-BE49-F238E27FC236}">
                  <a16:creationId xmlns:a16="http://schemas.microsoft.com/office/drawing/2014/main" id="{C0682788-D2E4-E34A-9AA4-5172CEE3B6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58" name="Straight Arrow Connector 35">
              <a:extLst>
                <a:ext uri="{FF2B5EF4-FFF2-40B4-BE49-F238E27FC236}">
                  <a16:creationId xmlns:a16="http://schemas.microsoft.com/office/drawing/2014/main" id="{29FA3CF3-2076-434D-8778-4E39F398C6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59" name="Straight Arrow Connector 37">
              <a:extLst>
                <a:ext uri="{FF2B5EF4-FFF2-40B4-BE49-F238E27FC236}">
                  <a16:creationId xmlns:a16="http://schemas.microsoft.com/office/drawing/2014/main" id="{0A7F2B3D-42AF-3F44-9145-BC48CC9C02E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60" name="Straight Arrow Connector 39">
              <a:extLst>
                <a:ext uri="{FF2B5EF4-FFF2-40B4-BE49-F238E27FC236}">
                  <a16:creationId xmlns:a16="http://schemas.microsoft.com/office/drawing/2014/main" id="{288794BF-F962-B94D-8087-AF501AEF47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61" name="Straight Arrow Connector 42">
              <a:extLst>
                <a:ext uri="{FF2B5EF4-FFF2-40B4-BE49-F238E27FC236}">
                  <a16:creationId xmlns:a16="http://schemas.microsoft.com/office/drawing/2014/main" id="{80AC1007-E8C1-E54D-ACA2-9B07E10CD7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62" name="Straight Arrow Connector 43">
              <a:extLst>
                <a:ext uri="{FF2B5EF4-FFF2-40B4-BE49-F238E27FC236}">
                  <a16:creationId xmlns:a16="http://schemas.microsoft.com/office/drawing/2014/main" id="{B9BBD54E-43DF-9141-A5C5-6F5FF11942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63" name="Straight Arrow Connector 44">
              <a:extLst>
                <a:ext uri="{FF2B5EF4-FFF2-40B4-BE49-F238E27FC236}">
                  <a16:creationId xmlns:a16="http://schemas.microsoft.com/office/drawing/2014/main" id="{2E36667F-31C6-B84C-94A4-EB5F7E23C5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64" name="Oval 27">
              <a:extLst>
                <a:ext uri="{FF2B5EF4-FFF2-40B4-BE49-F238E27FC236}">
                  <a16:creationId xmlns:a16="http://schemas.microsoft.com/office/drawing/2014/main" id="{1C65ABA6-E3B4-BB40-A3E7-B51DF5693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10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4C83D-6D8A-A640-8066-3B93AA19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C96ED-55CE-FF40-B640-BAD15F284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特征描述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85E923-E6FD-3B48-8D66-5A2BF978E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8663" y="2286000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ift1">
            <a:extLst>
              <a:ext uri="{FF2B5EF4-FFF2-40B4-BE49-F238E27FC236}">
                <a16:creationId xmlns:a16="http://schemas.microsoft.com/office/drawing/2014/main" id="{8EEBBBE0-881A-D849-B54B-1FCFC588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314575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7" name="Group 6">
            <a:extLst>
              <a:ext uri="{FF2B5EF4-FFF2-40B4-BE49-F238E27FC236}">
                <a16:creationId xmlns:a16="http://schemas.microsoft.com/office/drawing/2014/main" id="{886B24CF-FAFD-F24D-B3B8-A192764A98A0}"/>
              </a:ext>
            </a:extLst>
          </p:cNvPr>
          <p:cNvGraphicFramePr>
            <a:graphicFrameLocks noGrp="1"/>
          </p:cNvGraphicFramePr>
          <p:nvPr/>
        </p:nvGraphicFramePr>
        <p:xfrm>
          <a:off x="1998663" y="2308225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AutoShape 33">
            <a:extLst>
              <a:ext uri="{FF2B5EF4-FFF2-40B4-BE49-F238E27FC236}">
                <a16:creationId xmlns:a16="http://schemas.microsoft.com/office/drawing/2014/main" id="{67524580-77D6-9E47-A4D8-0CED46778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924175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67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038BF-82DE-B043-A496-03005D95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</a:t>
            </a:r>
            <a:r>
              <a:rPr lang="zh-CN" altLang="en-US" dirty="0"/>
              <a:t> </a:t>
            </a:r>
            <a:r>
              <a:rPr lang="en-US" altLang="zh-CN" dirty="0"/>
              <a:t>SIFT</a:t>
            </a:r>
            <a:r>
              <a:rPr lang="zh-CN" altLang="en-US" dirty="0"/>
              <a:t>算法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36477-E16C-FE4B-A7C6-8930136B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特征点匹配</a:t>
            </a:r>
            <a:endParaRPr kumimoji="1" lang="en-US" altLang="zh-CN" dirty="0"/>
          </a:p>
          <a:p>
            <a:r>
              <a:rPr kumimoji="1" lang="zh-CN" altLang="en-US" dirty="0"/>
              <a:t>变换参数求解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Picture 23" descr="homography">
            <a:extLst>
              <a:ext uri="{FF2B5EF4-FFF2-40B4-BE49-F238E27FC236}">
                <a16:creationId xmlns:a16="http://schemas.microsoft.com/office/drawing/2014/main" id="{BF65CFF5-BF0C-914B-B04C-EB4ED730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6406" y="2971800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9366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举例：图像匹配</a:t>
            </a:r>
            <a:endParaRPr lang="en-US" dirty="0"/>
          </a:p>
        </p:txBody>
      </p:sp>
      <p:pic>
        <p:nvPicPr>
          <p:cNvPr id="102403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827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4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6827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</p:spTree>
    <p:extLst>
      <p:ext uri="{BB962C8B-B14F-4D97-AF65-F5344CB8AC3E}">
        <p14:creationId xmlns:p14="http://schemas.microsoft.com/office/powerpoint/2010/main" val="1127794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069975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069975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0625"/>
            <a:ext cx="7772400" cy="2819400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dirty="0"/>
          </a:p>
        </p:txBody>
      </p:sp>
      <p:sp>
        <p:nvSpPr>
          <p:cNvPr id="103430" name="TextBox 6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</p:spTree>
    <p:extLst>
      <p:ext uri="{BB962C8B-B14F-4D97-AF65-F5344CB8AC3E}">
        <p14:creationId xmlns:p14="http://schemas.microsoft.com/office/powerpoint/2010/main" val="4133907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特征点匹配</a:t>
            </a:r>
            <a:endParaRPr lang="en-US" i="1" dirty="0"/>
          </a:p>
        </p:txBody>
      </p:sp>
      <p:sp>
        <p:nvSpPr>
          <p:cNvPr id="104454" name="Line 11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5" name="Freeform 12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6" name="Line 13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7" name="Freeform 14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8" name="Line 15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9" name="Freeform 16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0" name="Freeform 17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1" name="Freeform 18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2" name="Freeform 19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3" name="Line 20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64" name="Freeform 21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5" name="Freeform 22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6" name="Freeform 23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7" name="Freeform 24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8" name="Freeform 25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9" name="Freeform 26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0" name="Freeform 27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1" name="Freeform 28"/>
          <p:cNvSpPr>
            <a:spLocks/>
          </p:cNvSpPr>
          <p:nvPr/>
        </p:nvSpPr>
        <p:spPr bwMode="auto">
          <a:xfrm>
            <a:off x="2362200" y="2438400"/>
            <a:ext cx="3878263" cy="609600"/>
          </a:xfrm>
          <a:custGeom>
            <a:avLst/>
            <a:gdLst>
              <a:gd name="T0" fmla="*/ 0 w 2443"/>
              <a:gd name="T1" fmla="*/ 0 h 384"/>
              <a:gd name="T2" fmla="*/ 2147483647 w 2443"/>
              <a:gd name="T3" fmla="*/ 2147483647 h 384"/>
              <a:gd name="T4" fmla="*/ 0 60000 65536"/>
              <a:gd name="T5" fmla="*/ 0 60000 65536"/>
              <a:gd name="T6" fmla="*/ 0 w 2443"/>
              <a:gd name="T7" fmla="*/ 0 h 384"/>
              <a:gd name="T8" fmla="*/ 2443 w 2443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43" h="384">
                <a:moveTo>
                  <a:pt x="0" y="0"/>
                </a:moveTo>
                <a:lnTo>
                  <a:pt x="2443" y="38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2" name="Freeform 29"/>
          <p:cNvSpPr>
            <a:spLocks/>
          </p:cNvSpPr>
          <p:nvPr/>
        </p:nvSpPr>
        <p:spPr bwMode="auto">
          <a:xfrm>
            <a:off x="2286000" y="2786063"/>
            <a:ext cx="5392738" cy="414337"/>
          </a:xfrm>
          <a:custGeom>
            <a:avLst/>
            <a:gdLst>
              <a:gd name="T0" fmla="*/ 0 w 3397"/>
              <a:gd name="T1" fmla="*/ 2147483647 h 261"/>
              <a:gd name="T2" fmla="*/ 2147483647 w 3397"/>
              <a:gd name="T3" fmla="*/ 0 h 261"/>
              <a:gd name="T4" fmla="*/ 0 60000 65536"/>
              <a:gd name="T5" fmla="*/ 0 60000 65536"/>
              <a:gd name="T6" fmla="*/ 0 w 3397"/>
              <a:gd name="T7" fmla="*/ 0 h 261"/>
              <a:gd name="T8" fmla="*/ 3397 w 3397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97" h="261">
                <a:moveTo>
                  <a:pt x="0" y="261"/>
                </a:moveTo>
                <a:lnTo>
                  <a:pt x="339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3" name="Freeform 30"/>
          <p:cNvSpPr>
            <a:spLocks/>
          </p:cNvSpPr>
          <p:nvPr/>
        </p:nvSpPr>
        <p:spPr bwMode="auto">
          <a:xfrm>
            <a:off x="1335088" y="3149600"/>
            <a:ext cx="6124575" cy="246063"/>
          </a:xfrm>
          <a:custGeom>
            <a:avLst/>
            <a:gdLst>
              <a:gd name="T0" fmla="*/ 0 w 3858"/>
              <a:gd name="T1" fmla="*/ 0 h 155"/>
              <a:gd name="T2" fmla="*/ 2147483647 w 3858"/>
              <a:gd name="T3" fmla="*/ 2147483647 h 155"/>
              <a:gd name="T4" fmla="*/ 0 60000 65536"/>
              <a:gd name="T5" fmla="*/ 0 60000 65536"/>
              <a:gd name="T6" fmla="*/ 0 w 3858"/>
              <a:gd name="T7" fmla="*/ 0 h 155"/>
              <a:gd name="T8" fmla="*/ 3858 w 3858"/>
              <a:gd name="T9" fmla="*/ 155 h 1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58" h="155">
                <a:moveTo>
                  <a:pt x="0" y="0"/>
                </a:moveTo>
                <a:lnTo>
                  <a:pt x="3858" y="15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4" name="Freeform 31"/>
          <p:cNvSpPr>
            <a:spLocks/>
          </p:cNvSpPr>
          <p:nvPr/>
        </p:nvSpPr>
        <p:spPr bwMode="auto">
          <a:xfrm>
            <a:off x="1114425" y="2819400"/>
            <a:ext cx="5243513" cy="795338"/>
          </a:xfrm>
          <a:custGeom>
            <a:avLst/>
            <a:gdLst>
              <a:gd name="T0" fmla="*/ 0 w 3303"/>
              <a:gd name="T1" fmla="*/ 0 h 501"/>
              <a:gd name="T2" fmla="*/ 2147483647 w 3303"/>
              <a:gd name="T3" fmla="*/ 2147483647 h 501"/>
              <a:gd name="T4" fmla="*/ 0 60000 65536"/>
              <a:gd name="T5" fmla="*/ 0 60000 65536"/>
              <a:gd name="T6" fmla="*/ 0 w 3303"/>
              <a:gd name="T7" fmla="*/ 0 h 501"/>
              <a:gd name="T8" fmla="*/ 3303 w 330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03" h="501">
                <a:moveTo>
                  <a:pt x="0" y="0"/>
                </a:moveTo>
                <a:lnTo>
                  <a:pt x="3303" y="5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5" name="Freeform 32"/>
          <p:cNvSpPr>
            <a:spLocks/>
          </p:cNvSpPr>
          <p:nvPr/>
        </p:nvSpPr>
        <p:spPr bwMode="auto">
          <a:xfrm>
            <a:off x="1770063" y="2627313"/>
            <a:ext cx="4949825" cy="203200"/>
          </a:xfrm>
          <a:custGeom>
            <a:avLst/>
            <a:gdLst>
              <a:gd name="T0" fmla="*/ 0 w 3118"/>
              <a:gd name="T1" fmla="*/ 2147483647 h 128"/>
              <a:gd name="T2" fmla="*/ 2147483647 w 3118"/>
              <a:gd name="T3" fmla="*/ 0 h 128"/>
              <a:gd name="T4" fmla="*/ 0 60000 65536"/>
              <a:gd name="T5" fmla="*/ 0 60000 65536"/>
              <a:gd name="T6" fmla="*/ 0 w 3118"/>
              <a:gd name="T7" fmla="*/ 0 h 128"/>
              <a:gd name="T8" fmla="*/ 3118 w 3118"/>
              <a:gd name="T9" fmla="*/ 128 h 1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18" h="128">
                <a:moveTo>
                  <a:pt x="0" y="128"/>
                </a:moveTo>
                <a:lnTo>
                  <a:pt x="311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6" name="Freeform 33"/>
          <p:cNvSpPr>
            <a:spLocks/>
          </p:cNvSpPr>
          <p:nvPr/>
        </p:nvSpPr>
        <p:spPr bwMode="auto">
          <a:xfrm>
            <a:off x="1447800" y="2278063"/>
            <a:ext cx="4154488" cy="1285875"/>
          </a:xfrm>
          <a:custGeom>
            <a:avLst/>
            <a:gdLst>
              <a:gd name="T0" fmla="*/ 0 w 2617"/>
              <a:gd name="T1" fmla="*/ 2147483647 h 810"/>
              <a:gd name="T2" fmla="*/ 2147483647 w 2617"/>
              <a:gd name="T3" fmla="*/ 0 h 810"/>
              <a:gd name="T4" fmla="*/ 0 60000 65536"/>
              <a:gd name="T5" fmla="*/ 0 60000 65536"/>
              <a:gd name="T6" fmla="*/ 0 w 2617"/>
              <a:gd name="T7" fmla="*/ 0 h 810"/>
              <a:gd name="T8" fmla="*/ 2617 w 2617"/>
              <a:gd name="T9" fmla="*/ 810 h 8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17" h="810">
                <a:moveTo>
                  <a:pt x="0" y="810"/>
                </a:moveTo>
                <a:lnTo>
                  <a:pt x="26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7" name="Freeform 34"/>
          <p:cNvSpPr>
            <a:spLocks/>
          </p:cNvSpPr>
          <p:nvPr/>
        </p:nvSpPr>
        <p:spPr bwMode="auto">
          <a:xfrm>
            <a:off x="3787775" y="1944688"/>
            <a:ext cx="1436688" cy="1568450"/>
          </a:xfrm>
          <a:custGeom>
            <a:avLst/>
            <a:gdLst>
              <a:gd name="T0" fmla="*/ 0 w 905"/>
              <a:gd name="T1" fmla="*/ 2147483647 h 988"/>
              <a:gd name="T2" fmla="*/ 2147483647 w 905"/>
              <a:gd name="T3" fmla="*/ 0 h 988"/>
              <a:gd name="T4" fmla="*/ 0 60000 65536"/>
              <a:gd name="T5" fmla="*/ 0 60000 65536"/>
              <a:gd name="T6" fmla="*/ 0 w 905"/>
              <a:gd name="T7" fmla="*/ 0 h 988"/>
              <a:gd name="T8" fmla="*/ 905 w 905"/>
              <a:gd name="T9" fmla="*/ 988 h 9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5" h="988">
                <a:moveTo>
                  <a:pt x="0" y="988"/>
                </a:moveTo>
                <a:lnTo>
                  <a:pt x="90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8" name="Freeform 35"/>
          <p:cNvSpPr>
            <a:spLocks/>
          </p:cNvSpPr>
          <p:nvPr/>
        </p:nvSpPr>
        <p:spPr bwMode="auto">
          <a:xfrm>
            <a:off x="990600" y="2481263"/>
            <a:ext cx="6688138" cy="795337"/>
          </a:xfrm>
          <a:custGeom>
            <a:avLst/>
            <a:gdLst>
              <a:gd name="T0" fmla="*/ 0 w 4213"/>
              <a:gd name="T1" fmla="*/ 2147483647 h 501"/>
              <a:gd name="T2" fmla="*/ 2147483647 w 4213"/>
              <a:gd name="T3" fmla="*/ 0 h 501"/>
              <a:gd name="T4" fmla="*/ 0 60000 65536"/>
              <a:gd name="T5" fmla="*/ 0 60000 65536"/>
              <a:gd name="T6" fmla="*/ 0 w 4213"/>
              <a:gd name="T7" fmla="*/ 0 h 501"/>
              <a:gd name="T8" fmla="*/ 4213 w 421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13" h="501">
                <a:moveTo>
                  <a:pt x="0" y="501"/>
                </a:moveTo>
                <a:lnTo>
                  <a:pt x="421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9" name="Freeform 36"/>
          <p:cNvSpPr>
            <a:spLocks/>
          </p:cNvSpPr>
          <p:nvPr/>
        </p:nvSpPr>
        <p:spPr bwMode="auto">
          <a:xfrm>
            <a:off x="1495425" y="3106738"/>
            <a:ext cx="6081713" cy="474662"/>
          </a:xfrm>
          <a:custGeom>
            <a:avLst/>
            <a:gdLst>
              <a:gd name="T0" fmla="*/ 0 w 3831"/>
              <a:gd name="T1" fmla="*/ 2147483647 h 299"/>
              <a:gd name="T2" fmla="*/ 2147483647 w 3831"/>
              <a:gd name="T3" fmla="*/ 0 h 299"/>
              <a:gd name="T4" fmla="*/ 0 60000 65536"/>
              <a:gd name="T5" fmla="*/ 0 60000 65536"/>
              <a:gd name="T6" fmla="*/ 0 w 3831"/>
              <a:gd name="T7" fmla="*/ 0 h 299"/>
              <a:gd name="T8" fmla="*/ 3831 w 3831"/>
              <a:gd name="T9" fmla="*/ 299 h 2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31" h="299">
                <a:moveTo>
                  <a:pt x="0" y="299"/>
                </a:moveTo>
                <a:lnTo>
                  <a:pt x="38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0" name="Freeform 37"/>
          <p:cNvSpPr>
            <a:spLocks/>
          </p:cNvSpPr>
          <p:nvPr/>
        </p:nvSpPr>
        <p:spPr bwMode="auto">
          <a:xfrm>
            <a:off x="4354513" y="2903538"/>
            <a:ext cx="3556000" cy="623887"/>
          </a:xfrm>
          <a:custGeom>
            <a:avLst/>
            <a:gdLst>
              <a:gd name="T0" fmla="*/ 0 w 2240"/>
              <a:gd name="T1" fmla="*/ 2147483647 h 393"/>
              <a:gd name="T2" fmla="*/ 2147483647 w 2240"/>
              <a:gd name="T3" fmla="*/ 0 h 393"/>
              <a:gd name="T4" fmla="*/ 0 60000 65536"/>
              <a:gd name="T5" fmla="*/ 0 60000 65536"/>
              <a:gd name="T6" fmla="*/ 0 w 2240"/>
              <a:gd name="T7" fmla="*/ 0 h 393"/>
              <a:gd name="T8" fmla="*/ 2240 w 2240"/>
              <a:gd name="T9" fmla="*/ 393 h 3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40" h="393">
                <a:moveTo>
                  <a:pt x="0" y="393"/>
                </a:moveTo>
                <a:lnTo>
                  <a:pt x="224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1" name="Freeform 38"/>
          <p:cNvSpPr>
            <a:spLocks/>
          </p:cNvSpPr>
          <p:nvPr/>
        </p:nvSpPr>
        <p:spPr bwMode="auto">
          <a:xfrm>
            <a:off x="4224338" y="2540000"/>
            <a:ext cx="3454400" cy="668338"/>
          </a:xfrm>
          <a:custGeom>
            <a:avLst/>
            <a:gdLst>
              <a:gd name="T0" fmla="*/ 0 w 2176"/>
              <a:gd name="T1" fmla="*/ 2147483647 h 421"/>
              <a:gd name="T2" fmla="*/ 2147483647 w 2176"/>
              <a:gd name="T3" fmla="*/ 0 h 421"/>
              <a:gd name="T4" fmla="*/ 0 60000 65536"/>
              <a:gd name="T5" fmla="*/ 0 60000 65536"/>
              <a:gd name="T6" fmla="*/ 0 w 2176"/>
              <a:gd name="T7" fmla="*/ 0 h 421"/>
              <a:gd name="T8" fmla="*/ 2176 w 2176"/>
              <a:gd name="T9" fmla="*/ 421 h 4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76" h="421">
                <a:moveTo>
                  <a:pt x="0" y="421"/>
                </a:moveTo>
                <a:lnTo>
                  <a:pt x="217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2" name="Freeform 39"/>
          <p:cNvSpPr>
            <a:spLocks/>
          </p:cNvSpPr>
          <p:nvPr/>
        </p:nvSpPr>
        <p:spPr bwMode="auto">
          <a:xfrm>
            <a:off x="2590800" y="2362200"/>
            <a:ext cx="3694113" cy="33338"/>
          </a:xfrm>
          <a:custGeom>
            <a:avLst/>
            <a:gdLst>
              <a:gd name="T0" fmla="*/ 0 w 2327"/>
              <a:gd name="T1" fmla="*/ 0 h 21"/>
              <a:gd name="T2" fmla="*/ 2147483647 w 2327"/>
              <a:gd name="T3" fmla="*/ 2147483647 h 21"/>
              <a:gd name="T4" fmla="*/ 0 60000 65536"/>
              <a:gd name="T5" fmla="*/ 0 60000 65536"/>
              <a:gd name="T6" fmla="*/ 0 w 2327"/>
              <a:gd name="T7" fmla="*/ 0 h 21"/>
              <a:gd name="T8" fmla="*/ 2327 w 2327"/>
              <a:gd name="T9" fmla="*/ 21 h 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27" h="21">
                <a:moveTo>
                  <a:pt x="0" y="0"/>
                </a:moveTo>
                <a:lnTo>
                  <a:pt x="2327" y="2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3" name="Freeform 40"/>
          <p:cNvSpPr>
            <a:spLocks/>
          </p:cNvSpPr>
          <p:nvPr/>
        </p:nvSpPr>
        <p:spPr bwMode="auto">
          <a:xfrm>
            <a:off x="914400" y="2286000"/>
            <a:ext cx="6908800" cy="1095375"/>
          </a:xfrm>
          <a:custGeom>
            <a:avLst/>
            <a:gdLst>
              <a:gd name="T0" fmla="*/ 0 w 4352"/>
              <a:gd name="T1" fmla="*/ 0 h 690"/>
              <a:gd name="T2" fmla="*/ 2147483647 w 4352"/>
              <a:gd name="T3" fmla="*/ 2147483647 h 690"/>
              <a:gd name="T4" fmla="*/ 0 60000 65536"/>
              <a:gd name="T5" fmla="*/ 0 60000 65536"/>
              <a:gd name="T6" fmla="*/ 0 w 4352"/>
              <a:gd name="T7" fmla="*/ 0 h 690"/>
              <a:gd name="T8" fmla="*/ 4352 w 4352"/>
              <a:gd name="T9" fmla="*/ 690 h 6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52" h="690">
                <a:moveTo>
                  <a:pt x="0" y="0"/>
                </a:moveTo>
                <a:lnTo>
                  <a:pt x="4352" y="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4" name="Freeform 41"/>
          <p:cNvSpPr>
            <a:spLocks/>
          </p:cNvSpPr>
          <p:nvPr/>
        </p:nvSpPr>
        <p:spPr bwMode="auto">
          <a:xfrm>
            <a:off x="2257425" y="2878138"/>
            <a:ext cx="5884863" cy="198437"/>
          </a:xfrm>
          <a:custGeom>
            <a:avLst/>
            <a:gdLst>
              <a:gd name="T0" fmla="*/ 0 w 3707"/>
              <a:gd name="T1" fmla="*/ 0 h 125"/>
              <a:gd name="T2" fmla="*/ 2147483647 w 3707"/>
              <a:gd name="T3" fmla="*/ 2147483647 h 125"/>
              <a:gd name="T4" fmla="*/ 0 60000 65536"/>
              <a:gd name="T5" fmla="*/ 0 60000 65536"/>
              <a:gd name="T6" fmla="*/ 0 w 3707"/>
              <a:gd name="T7" fmla="*/ 0 h 125"/>
              <a:gd name="T8" fmla="*/ 3707 w 3707"/>
              <a:gd name="T9" fmla="*/ 125 h 1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7" h="125">
                <a:moveTo>
                  <a:pt x="0" y="0"/>
                </a:moveTo>
                <a:lnTo>
                  <a:pt x="3707" y="12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5" name="TextBox 37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</p:spTree>
    <p:extLst>
      <p:ext uri="{BB962C8B-B14F-4D97-AF65-F5344CB8AC3E}">
        <p14:creationId xmlns:p14="http://schemas.microsoft.com/office/powerpoint/2010/main" val="1710031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altLang="zh-CN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特征点匹配</a:t>
            </a:r>
            <a:endParaRPr lang="en-US" altLang="zh-CN" i="1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3.</a:t>
            </a:r>
            <a:r>
              <a:rPr lang="zh-CN" altLang="en-US" dirty="0"/>
              <a:t>匹配特征点筛选</a:t>
            </a:r>
            <a:endParaRPr lang="en-US" altLang="zh-CN" dirty="0"/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3" name="Freeform 7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5" name="Freeform 9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7" name="Freeform 11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8" name="Freeform 12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9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0" name="Freeform 14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12" name="Freeform 16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3" name="Freeform 17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4" name="Freeform 18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5" name="Freeform 19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6" name="Freeform 20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7" name="Freeform 21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8" name="Freeform 22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9" name="TextBox 23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</p:spTree>
    <p:extLst>
      <p:ext uri="{BB962C8B-B14F-4D97-AF65-F5344CB8AC3E}">
        <p14:creationId xmlns:p14="http://schemas.microsoft.com/office/powerpoint/2010/main" val="273218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F12AD-91A9-5A4C-82E2-F61B3059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kumimoji="1" lang="zh-CN" altLang="en-US" dirty="0"/>
              <a:t>计算机视觉的主要应用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444C14-5357-344C-B73E-37D329AC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5518"/>
            <a:ext cx="8229600" cy="5822482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3D</a:t>
            </a:r>
            <a:r>
              <a:rPr kumimoji="1" lang="zh-CN" altLang="en-US" dirty="0"/>
              <a:t>建模</a:t>
            </a:r>
            <a:endParaRPr kumimoji="1" lang="en-US" altLang="zh-CN" dirty="0"/>
          </a:p>
          <a:p>
            <a:r>
              <a:rPr kumimoji="1" lang="zh-CN" altLang="en-US" dirty="0"/>
              <a:t>地图映射</a:t>
            </a:r>
            <a:endParaRPr kumimoji="1" lang="en-US" altLang="zh-CN" dirty="0"/>
          </a:p>
          <a:p>
            <a:r>
              <a:rPr kumimoji="1" lang="zh-CN" altLang="en-US" dirty="0"/>
              <a:t>计算摄影</a:t>
            </a:r>
            <a:endParaRPr kumimoji="1" lang="en-US" altLang="zh-CN" dirty="0"/>
          </a:p>
          <a:p>
            <a:r>
              <a:rPr kumimoji="1" lang="zh-CN" altLang="en-US" dirty="0"/>
              <a:t>手写字符识别</a:t>
            </a:r>
            <a:endParaRPr kumimoji="1" lang="en-US" altLang="zh-CN" dirty="0"/>
          </a:p>
          <a:p>
            <a:r>
              <a:rPr kumimoji="1" lang="zh-CN" altLang="en-US" dirty="0"/>
              <a:t>人脸检测</a:t>
            </a:r>
            <a:endParaRPr kumimoji="1" lang="en-US" altLang="zh-CN" dirty="0"/>
          </a:p>
          <a:p>
            <a:r>
              <a:rPr kumimoji="1" lang="zh-CN" altLang="en-US" dirty="0"/>
              <a:t>物体识别</a:t>
            </a:r>
            <a:endParaRPr kumimoji="1" lang="en-US" altLang="zh-CN" dirty="0"/>
          </a:p>
          <a:p>
            <a:r>
              <a:rPr kumimoji="1" lang="zh-CN" altLang="en-US" dirty="0"/>
              <a:t>生物视觉识别</a:t>
            </a:r>
            <a:endParaRPr kumimoji="1" lang="en-US" altLang="zh-CN" dirty="0"/>
          </a:p>
          <a:p>
            <a:r>
              <a:rPr kumimoji="1" lang="zh-CN" altLang="en-US" dirty="0"/>
              <a:t>目标识别</a:t>
            </a:r>
            <a:endParaRPr kumimoji="1" lang="en-US" altLang="zh-CN" dirty="0"/>
          </a:p>
          <a:p>
            <a:r>
              <a:rPr kumimoji="1" lang="zh-CN" altLang="en-US" dirty="0"/>
              <a:t>动画</a:t>
            </a:r>
            <a:r>
              <a:rPr kumimoji="1" lang="en-US" altLang="zh-CN" dirty="0"/>
              <a:t>3D</a:t>
            </a:r>
            <a:r>
              <a:rPr kumimoji="1" lang="zh-CN" altLang="en-US" dirty="0"/>
              <a:t>建模</a:t>
            </a:r>
            <a:endParaRPr kumimoji="1" lang="en-US" altLang="zh-CN" dirty="0"/>
          </a:p>
          <a:p>
            <a:r>
              <a:rPr kumimoji="1" lang="en-US" altLang="zh-CN" dirty="0"/>
              <a:t>AR/VR</a:t>
            </a:r>
          </a:p>
          <a:p>
            <a:r>
              <a:rPr kumimoji="1" lang="zh-CN" altLang="en-US" dirty="0"/>
              <a:t>自动驾驶</a:t>
            </a:r>
            <a:endParaRPr kumimoji="1" lang="en-US" altLang="zh-CN" dirty="0"/>
          </a:p>
          <a:p>
            <a:r>
              <a:rPr kumimoji="1" lang="zh-CN" altLang="en-US" dirty="0"/>
              <a:t>全景拼接</a:t>
            </a:r>
            <a:endParaRPr kumimoji="1" lang="en-US" altLang="zh-CN" dirty="0"/>
          </a:p>
          <a:p>
            <a:r>
              <a:rPr kumimoji="1" lang="zh-CN" altLang="en-US" dirty="0"/>
              <a:t>机器自主导航</a:t>
            </a:r>
            <a:endParaRPr kumimoji="1" lang="en-US" altLang="zh-CN" dirty="0"/>
          </a:p>
          <a:p>
            <a:r>
              <a:rPr kumimoji="1" lang="zh-CN" altLang="en-US" dirty="0"/>
              <a:t>工业视觉</a:t>
            </a:r>
            <a:endParaRPr kumimoji="1" lang="en-US" altLang="zh-CN" dirty="0"/>
          </a:p>
          <a:p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298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891492"/>
            <a:ext cx="7772400" cy="2753254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特征点提取</a:t>
            </a:r>
            <a:endParaRPr lang="en-US" altLang="zh-CN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特征点匹配</a:t>
            </a:r>
            <a:endParaRPr lang="en-US" altLang="zh-CN" i="1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3.</a:t>
            </a:r>
            <a:r>
              <a:rPr lang="zh-CN" altLang="en-US" dirty="0"/>
              <a:t>匹配特征点筛选</a:t>
            </a:r>
            <a:endParaRPr lang="en-US" altLang="zh-CN" dirty="0"/>
          </a:p>
          <a:p>
            <a:pPr marL="457200" indent="-457200">
              <a:buFontTx/>
              <a:buChar char="•"/>
            </a:pPr>
            <a:r>
              <a:rPr lang="en-US" altLang="zh-CN" dirty="0"/>
              <a:t>4.</a:t>
            </a:r>
            <a:r>
              <a:rPr lang="zh-CN" altLang="en-US" dirty="0"/>
              <a:t>变换参数求解</a:t>
            </a:r>
            <a:endParaRPr lang="en-US" altLang="zh-CN" dirty="0"/>
          </a:p>
        </p:txBody>
      </p:sp>
      <p:pic>
        <p:nvPicPr>
          <p:cNvPr id="107524" name="Picture 23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8313" y="963613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7383463" y="6532563"/>
            <a:ext cx="32496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L. Lazebnik</a:t>
            </a:r>
          </a:p>
        </p:txBody>
      </p:sp>
    </p:spTree>
    <p:extLst>
      <p:ext uri="{BB962C8B-B14F-4D97-AF65-F5344CB8AC3E}">
        <p14:creationId xmlns:p14="http://schemas.microsoft.com/office/powerpoint/2010/main" val="1918159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D3E10-AD1E-314C-9948-A88B746B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第六章</a:t>
            </a:r>
            <a:r>
              <a:rPr kumimoji="1" lang="en-US" altLang="zh-CN" dirty="0"/>
              <a:t>-</a:t>
            </a:r>
            <a:r>
              <a:rPr lang="zh-CN" altLang="en-US" dirty="0"/>
              <a:t>机器学习与图像分类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248953-92B2-0546-B456-3E881B062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最近邻方法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最近邻分类方法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距离测度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超参数</a:t>
            </a:r>
            <a:endParaRPr lang="en-US" altLang="zh-CN" sz="2000" dirty="0"/>
          </a:p>
          <a:p>
            <a:r>
              <a:rPr lang="zh-CN" altLang="en-US" sz="2400" dirty="0"/>
              <a:t>线性分类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线性分类器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线性分类器的三种解释</a:t>
            </a:r>
            <a:endParaRPr lang="en-US" altLang="zh-CN" sz="2000" dirty="0"/>
          </a:p>
          <a:p>
            <a:r>
              <a:rPr lang="zh-CN" altLang="en-US" sz="2400" dirty="0"/>
              <a:t>损失函数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SVM</a:t>
            </a:r>
            <a:r>
              <a:rPr lang="zh-CN" altLang="en-US" sz="2000" dirty="0"/>
              <a:t>损失函数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交叉熵损失函数</a:t>
            </a:r>
            <a:endParaRPr lang="en-US" altLang="zh-CN" sz="2000" dirty="0"/>
          </a:p>
          <a:p>
            <a:r>
              <a:rPr lang="zh-CN" altLang="en-US" sz="2400" dirty="0"/>
              <a:t>最优化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梯度速降法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随机梯度速降法</a:t>
            </a:r>
          </a:p>
        </p:txBody>
      </p:sp>
    </p:spTree>
    <p:extLst>
      <p:ext uri="{BB962C8B-B14F-4D97-AF65-F5344CB8AC3E}">
        <p14:creationId xmlns:p14="http://schemas.microsoft.com/office/powerpoint/2010/main" val="1180680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最近邻分类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EECS 498-007 Lecture 2 - </a:t>
            </a:r>
            <a:fld id="{AC1089D3-84F4-7045-A571-C61BEF9B13BC}" type="slidenum">
              <a:rPr lang="en-US" smtClean="0"/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36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4401" y="1707989"/>
            <a:ext cx="4955198" cy="3641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147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参数化方法：线性分类器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EECS 498-007 Lecture 2 - </a:t>
            </a:r>
            <a:fld id="{AC1089D3-84F4-7045-A571-C61BEF9B13BC}" type="slidenum">
              <a:rPr lang="en-US" smtClean="0"/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722;p66"/>
          <p:cNvPicPr preferRelativeResize="0"/>
          <p:nvPr/>
        </p:nvPicPr>
        <p:blipFill rotWithShape="1">
          <a:blip r:embed="rId2">
            <a:alphaModFix/>
          </a:blip>
          <a:srcRect l="13919" t="13185" b="34052"/>
          <a:stretch/>
        </p:blipFill>
        <p:spPr>
          <a:xfrm>
            <a:off x="472890" y="2524336"/>
            <a:ext cx="1177109" cy="1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23;p66"/>
          <p:cNvSpPr txBox="1"/>
          <p:nvPr/>
        </p:nvSpPr>
        <p:spPr>
          <a:xfrm>
            <a:off x="534923" y="2035238"/>
            <a:ext cx="1053026" cy="48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-US" sz="2399" dirty="0">
                <a:solidFill>
                  <a:srgbClr val="0000FF"/>
                </a:solidFill>
              </a:rPr>
              <a:t>图像</a:t>
            </a:r>
          </a:p>
        </p:txBody>
      </p:sp>
      <p:sp>
        <p:nvSpPr>
          <p:cNvPr id="7" name="Google Shape;724;p66"/>
          <p:cNvSpPr txBox="1"/>
          <p:nvPr/>
        </p:nvSpPr>
        <p:spPr>
          <a:xfrm>
            <a:off x="3279880" y="4535747"/>
            <a:ext cx="1680593" cy="8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algn="ctr" defTabSz="685800">
              <a:defRPr/>
            </a:pPr>
            <a:r>
              <a:rPr lang="zh-CN" altLang="en-US" sz="2399" dirty="0">
                <a:solidFill>
                  <a:srgbClr val="FF0000"/>
                </a:solidFill>
              </a:rPr>
              <a:t>参数</a:t>
            </a:r>
          </a:p>
          <a:p>
            <a:pPr lvl="0" algn="ctr" defTabSz="685800">
              <a:defRPr/>
            </a:pPr>
            <a:r>
              <a:rPr lang="zh-CN" altLang="en-US" sz="2399" dirty="0">
                <a:solidFill>
                  <a:srgbClr val="FF0000"/>
                </a:solidFill>
              </a:rPr>
              <a:t>或 权重</a:t>
            </a:r>
          </a:p>
        </p:txBody>
      </p:sp>
      <p:sp>
        <p:nvSpPr>
          <p:cNvPr id="8" name="Google Shape;725;p66"/>
          <p:cNvSpPr txBox="1"/>
          <p:nvPr/>
        </p:nvSpPr>
        <p:spPr>
          <a:xfrm>
            <a:off x="3695787" y="3872591"/>
            <a:ext cx="848779" cy="71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799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endParaRPr kumimoji="0" sz="4799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726;p66"/>
          <p:cNvSpPr txBox="1"/>
          <p:nvPr/>
        </p:nvSpPr>
        <p:spPr>
          <a:xfrm>
            <a:off x="3438754" y="2801164"/>
            <a:ext cx="1362845" cy="59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</a:t>
            </a: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" sz="2999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29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29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727;p66"/>
          <p:cNvCxnSpPr/>
          <p:nvPr/>
        </p:nvCxnSpPr>
        <p:spPr>
          <a:xfrm>
            <a:off x="1819175" y="3100636"/>
            <a:ext cx="1619579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728;p66"/>
          <p:cNvCxnSpPr/>
          <p:nvPr/>
        </p:nvCxnSpPr>
        <p:spPr>
          <a:xfrm rot="10800000">
            <a:off x="4120177" y="3400214"/>
            <a:ext cx="0" cy="4723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729;p66"/>
          <p:cNvCxnSpPr/>
          <p:nvPr/>
        </p:nvCxnSpPr>
        <p:spPr>
          <a:xfrm>
            <a:off x="4651064" y="3100636"/>
            <a:ext cx="123987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730;p66"/>
          <p:cNvSpPr txBox="1"/>
          <p:nvPr/>
        </p:nvSpPr>
        <p:spPr>
          <a:xfrm>
            <a:off x="6061270" y="2602253"/>
            <a:ext cx="2538124" cy="9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lvl="0" defTabSz="685800">
              <a:defRPr/>
            </a:pPr>
            <a:r>
              <a:rPr lang="en-US" altLang="zh-CN" sz="2399" b="1" dirty="0">
                <a:solidFill>
                  <a:prstClr val="black"/>
                </a:solidFill>
              </a:rPr>
              <a:t>10</a:t>
            </a:r>
            <a:r>
              <a:rPr lang="zh-CN" altLang="en-US" sz="2399" dirty="0">
                <a:solidFill>
                  <a:prstClr val="black"/>
                </a:solidFill>
              </a:rPr>
              <a:t> 个数字对应各类别的响应分值</a:t>
            </a:r>
          </a:p>
        </p:txBody>
      </p:sp>
      <p:sp>
        <p:nvSpPr>
          <p:cNvPr id="15" name="Google Shape;732;p66"/>
          <p:cNvSpPr txBox="1"/>
          <p:nvPr/>
        </p:nvSpPr>
        <p:spPr>
          <a:xfrm>
            <a:off x="2768279" y="1732018"/>
            <a:ext cx="3292991" cy="67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</a:t>
            </a:r>
            <a:r>
              <a:rPr kumimoji="0" lang="en" sz="35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x,W</a:t>
            </a:r>
            <a:r>
              <a:rPr kumimoji="0" lang="en" sz="3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= </a:t>
            </a:r>
            <a:r>
              <a:rPr kumimoji="0" lang="en" sz="35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Wx</a:t>
            </a:r>
            <a:r>
              <a:rPr kumimoji="0" lang="en-US" sz="35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+ b</a:t>
            </a: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750;p67"/>
          <p:cNvSpPr/>
          <p:nvPr/>
        </p:nvSpPr>
        <p:spPr>
          <a:xfrm>
            <a:off x="4829362" y="1977077"/>
            <a:ext cx="223142" cy="31011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oogle Shape;751;p67"/>
          <p:cNvSpPr txBox="1"/>
          <p:nvPr/>
        </p:nvSpPr>
        <p:spPr>
          <a:xfrm>
            <a:off x="2993462" y="2385541"/>
            <a:ext cx="795302" cy="39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" sz="2399" b="1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,)</a:t>
            </a:r>
            <a:endParaRPr kumimoji="0" sz="2399" b="1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oogle Shape;752;p67"/>
          <p:cNvSpPr/>
          <p:nvPr/>
        </p:nvSpPr>
        <p:spPr>
          <a:xfrm>
            <a:off x="2768279" y="1873444"/>
            <a:ext cx="1245669" cy="491822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753;p67"/>
          <p:cNvSpPr txBox="1"/>
          <p:nvPr/>
        </p:nvSpPr>
        <p:spPr>
          <a:xfrm>
            <a:off x="4013948" y="2380763"/>
            <a:ext cx="1532560" cy="39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" sz="23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" sz="23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2399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754;p67"/>
          <p:cNvSpPr/>
          <p:nvPr/>
        </p:nvSpPr>
        <p:spPr>
          <a:xfrm>
            <a:off x="4339769" y="1860924"/>
            <a:ext cx="467187" cy="45768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755;p67"/>
          <p:cNvSpPr txBox="1"/>
          <p:nvPr/>
        </p:nvSpPr>
        <p:spPr>
          <a:xfrm>
            <a:off x="4780227" y="1463002"/>
            <a:ext cx="1435726" cy="39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" sz="239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,)</a:t>
            </a:r>
            <a:endParaRPr kumimoji="0" sz="2399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779;p68"/>
          <p:cNvSpPr/>
          <p:nvPr/>
        </p:nvSpPr>
        <p:spPr>
          <a:xfrm>
            <a:off x="5465883" y="1880594"/>
            <a:ext cx="482874" cy="457681"/>
          </a:xfrm>
          <a:prstGeom prst="rect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780;p68"/>
          <p:cNvSpPr txBox="1"/>
          <p:nvPr/>
        </p:nvSpPr>
        <p:spPr>
          <a:xfrm>
            <a:off x="5992372" y="1903413"/>
            <a:ext cx="874310" cy="45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" sz="2399" b="1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,)</a:t>
            </a:r>
            <a:endParaRPr kumimoji="0" sz="2399" b="1" i="0" u="none" strike="noStrike" kern="1200" cap="none" spc="0" normalizeH="0" baseline="0" noProof="0" dirty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oogle Shape;731;p66">
            <a:extLst>
              <a:ext uri="{FF2B5EF4-FFF2-40B4-BE49-F238E27FC236}">
                <a16:creationId xmlns:a16="http://schemas.microsoft.com/office/drawing/2014/main" id="{7486D9F0-ABAC-F94C-AB7E-B30359E2CE37}"/>
              </a:ext>
            </a:extLst>
          </p:cNvPr>
          <p:cNvSpPr txBox="1"/>
          <p:nvPr/>
        </p:nvSpPr>
        <p:spPr>
          <a:xfrm>
            <a:off x="381000" y="3703021"/>
            <a:ext cx="1581112" cy="69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32x32x3 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矩阵</a:t>
            </a:r>
            <a:endParaRPr kumimoji="0" lang="en-US" altLang="zh-CN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共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个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226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线性分类器</a:t>
            </a:r>
            <a:r>
              <a:rPr lang="en-US" dirty="0"/>
              <a:t>: </a:t>
            </a:r>
            <a:r>
              <a:rPr lang="zh-CN" altLang="en-US" dirty="0"/>
              <a:t>三个角度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336459" y="6446838"/>
            <a:ext cx="2471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EECS 498-007 Lecture 2 - </a:t>
            </a:r>
            <a:fld id="{AC1089D3-84F4-7045-A571-C61BEF9B13BC}" type="slidenum">
              <a:rPr lang="en-US" smtClean="0"/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923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168" y="3569556"/>
            <a:ext cx="2912465" cy="1177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924;p77"/>
          <p:cNvGrpSpPr/>
          <p:nvPr/>
        </p:nvGrpSpPr>
        <p:grpSpPr>
          <a:xfrm>
            <a:off x="3448196" y="3609753"/>
            <a:ext cx="2591833" cy="1097303"/>
            <a:chOff x="2181723" y="3651475"/>
            <a:chExt cx="2705603" cy="1145350"/>
          </a:xfrm>
        </p:grpSpPr>
        <p:pic>
          <p:nvPicPr>
            <p:cNvPr id="7" name="Google Shape;925;p77"/>
            <p:cNvPicPr preferRelativeResize="0"/>
            <p:nvPr/>
          </p:nvPicPr>
          <p:blipFill rotWithShape="1">
            <a:blip r:embed="rId3">
              <a:alphaModFix/>
            </a:blip>
            <a:srcRect r="50027"/>
            <a:stretch/>
          </p:blipFill>
          <p:spPr>
            <a:xfrm>
              <a:off x="2181723" y="3651475"/>
              <a:ext cx="2705599" cy="57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26;p77"/>
            <p:cNvPicPr preferRelativeResize="0"/>
            <p:nvPr/>
          </p:nvPicPr>
          <p:blipFill rotWithShape="1">
            <a:blip r:embed="rId3">
              <a:alphaModFix/>
            </a:blip>
            <a:srcRect l="50027"/>
            <a:stretch/>
          </p:blipFill>
          <p:spPr>
            <a:xfrm>
              <a:off x="2181726" y="4224150"/>
              <a:ext cx="2705599" cy="57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927;p77"/>
          <p:cNvSpPr txBox="1"/>
          <p:nvPr/>
        </p:nvSpPr>
        <p:spPr>
          <a:xfrm>
            <a:off x="948920" y="2697930"/>
            <a:ext cx="1382940" cy="51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f(x,W) = Wx</a:t>
            </a:r>
            <a:endParaRPr kumimoji="0" sz="17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928;p77"/>
          <p:cNvSpPr txBox="1"/>
          <p:nvPr/>
        </p:nvSpPr>
        <p:spPr>
          <a:xfrm>
            <a:off x="1119850" y="1914383"/>
            <a:ext cx="1616428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代数</a:t>
            </a:r>
            <a:r>
              <a:rPr kumimoji="0" lang="zh-CN" altLang="en-US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角度</a:t>
            </a:r>
            <a:endParaRPr kumimoji="0" sz="1799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929;p77"/>
          <p:cNvSpPr txBox="1"/>
          <p:nvPr/>
        </p:nvSpPr>
        <p:spPr>
          <a:xfrm>
            <a:off x="4090800" y="1914383"/>
            <a:ext cx="1476892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可视化</a:t>
            </a:r>
            <a:r>
              <a:rPr kumimoji="0" lang="zh-CN" altLang="en-US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角度</a:t>
            </a:r>
            <a:endParaRPr kumimoji="0" sz="1799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Google Shape;930;p77"/>
          <p:cNvSpPr txBox="1"/>
          <p:nvPr/>
        </p:nvSpPr>
        <p:spPr>
          <a:xfrm>
            <a:off x="7196142" y="1914382"/>
            <a:ext cx="1319208" cy="44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几何</a:t>
            </a:r>
            <a:r>
              <a:rPr kumimoji="0" lang="zh-CN" altLang="en-US" sz="1799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角度</a:t>
            </a:r>
            <a:endParaRPr kumimoji="0" sz="1799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oogle Shape;93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632" y="3538714"/>
            <a:ext cx="2305076" cy="166241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2;p77"/>
          <p:cNvSpPr txBox="1"/>
          <p:nvPr/>
        </p:nvSpPr>
        <p:spPr>
          <a:xfrm>
            <a:off x="3920521" y="2663289"/>
            <a:ext cx="1647171" cy="63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99" dirty="0">
                <a:solidFill>
                  <a:prstClr val="black"/>
                </a:solidFill>
                <a:latin typeface="Calibri" panose="020F0502020204030204"/>
              </a:rPr>
              <a:t>每类一个模板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Google Shape;933;p77"/>
          <p:cNvCxnSpPr/>
          <p:nvPr/>
        </p:nvCxnSpPr>
        <p:spPr>
          <a:xfrm>
            <a:off x="3283887" y="2021458"/>
            <a:ext cx="0" cy="34107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934;p77"/>
          <p:cNvCxnSpPr/>
          <p:nvPr/>
        </p:nvCxnSpPr>
        <p:spPr>
          <a:xfrm>
            <a:off x="6254913" y="2021458"/>
            <a:ext cx="0" cy="34107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935;p77"/>
          <p:cNvSpPr txBox="1"/>
          <p:nvPr/>
        </p:nvSpPr>
        <p:spPr>
          <a:xfrm>
            <a:off x="6712494" y="2663277"/>
            <a:ext cx="2013376" cy="63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超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平面切割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041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多类</a:t>
            </a:r>
            <a:r>
              <a:rPr lang="en-US" altLang="zh-CN" dirty="0"/>
              <a:t> SVM </a:t>
            </a:r>
            <a:r>
              <a:rPr lang="zh-CN" altLang="en-US" dirty="0"/>
              <a:t>损失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3 -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Google Shape;33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84604" y="1496274"/>
            <a:ext cx="921889" cy="39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925" y="2484786"/>
            <a:ext cx="1543683" cy="32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968" y="3526438"/>
            <a:ext cx="3931728" cy="421504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2" name="Google Shape;184;p22"/>
          <p:cNvPicPr preferRelativeResize="0"/>
          <p:nvPr/>
        </p:nvPicPr>
        <p:blipFill rotWithShape="1">
          <a:blip r:embed="rId5">
            <a:alphaModFix/>
          </a:blip>
          <a:srcRect l="13919" t="13185" b="34052"/>
          <a:stretch/>
        </p:blipFill>
        <p:spPr>
          <a:xfrm>
            <a:off x="1019515" y="1917956"/>
            <a:ext cx="1177109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85;p22"/>
          <p:cNvPicPr preferRelativeResize="0"/>
          <p:nvPr/>
        </p:nvPicPr>
        <p:blipFill rotWithShape="1">
          <a:blip r:embed="rId6">
            <a:alphaModFix/>
          </a:blip>
          <a:srcRect l="11760" r="15953"/>
          <a:stretch/>
        </p:blipFill>
        <p:spPr>
          <a:xfrm>
            <a:off x="2295969" y="1909060"/>
            <a:ext cx="1258223" cy="115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86;p22"/>
          <p:cNvPicPr preferRelativeResize="0"/>
          <p:nvPr/>
        </p:nvPicPr>
        <p:blipFill rotWithShape="1">
          <a:blip r:embed="rId7">
            <a:alphaModFix/>
          </a:blip>
          <a:srcRect r="27262"/>
          <a:stretch/>
        </p:blipFill>
        <p:spPr>
          <a:xfrm>
            <a:off x="3685963" y="1913796"/>
            <a:ext cx="1119539" cy="115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1268873" y="3222948"/>
            <a:ext cx="67839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0721" y="3222948"/>
            <a:ext cx="652358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7885" y="3823381"/>
            <a:ext cx="71802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387" y="4423813"/>
            <a:ext cx="81702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71277" y="3823381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53858" y="4423813"/>
            <a:ext cx="790601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-1.7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88288" y="3222948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1.3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85883" y="3823381"/>
            <a:ext cx="67839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88288" y="4423813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05300" y="3222948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05299" y="3824800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85475" y="4425350"/>
            <a:ext cx="795411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-3.1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70856" y="1482285"/>
            <a:ext cx="3792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给定一副图像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      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为图像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    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为标签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令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                      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为响应分值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则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SVM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损失定义为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pic>
        <p:nvPicPr>
          <p:cNvPr id="45" name="Google Shape;338;p27"/>
          <p:cNvPicPr preferRelativeResize="0"/>
          <p:nvPr/>
        </p:nvPicPr>
        <p:blipFill rotWithShape="1">
          <a:blip r:embed="rId2">
            <a:alphaModFix/>
          </a:blip>
          <a:srcRect l="55307" r="11518"/>
          <a:stretch/>
        </p:blipFill>
        <p:spPr>
          <a:xfrm>
            <a:off x="6823600" y="1829648"/>
            <a:ext cx="310031" cy="39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39;p27"/>
          <p:cNvPicPr preferRelativeResize="0"/>
          <p:nvPr/>
        </p:nvPicPr>
        <p:blipFill rotWithShape="1">
          <a:blip r:embed="rId2">
            <a:alphaModFix/>
          </a:blip>
          <a:srcRect l="15513" r="51310"/>
          <a:stretch/>
        </p:blipFill>
        <p:spPr>
          <a:xfrm>
            <a:off x="5472081" y="1828228"/>
            <a:ext cx="310031" cy="39624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71;p28"/>
          <p:cNvSpPr txBox="1"/>
          <p:nvPr/>
        </p:nvSpPr>
        <p:spPr>
          <a:xfrm>
            <a:off x="5478900" y="3914655"/>
            <a:ext cx="3376032" cy="172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max(0, 5.1 - 3.2 + 1) 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+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max(0, -1.7 - 3.2 + 1)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max(0, 2.9) + max(0, -3.9)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2.9 + 0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2.9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386" y="5024245"/>
            <a:ext cx="84570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</a:p>
        </p:txBody>
      </p:sp>
      <p:sp>
        <p:nvSpPr>
          <p:cNvPr id="34" name="Google Shape;372;p28"/>
          <p:cNvSpPr/>
          <p:nvPr/>
        </p:nvSpPr>
        <p:spPr>
          <a:xfrm>
            <a:off x="1059435" y="3225893"/>
            <a:ext cx="1155599" cy="23408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66693" y="5024246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2.9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879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8312793" cy="513268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交叉熵损失</a:t>
            </a:r>
            <a:r>
              <a:rPr lang="en-US" altLang="zh-CN" dirty="0"/>
              <a:t>(</a:t>
            </a:r>
            <a:r>
              <a:rPr lang="zh-CN" altLang="en-US" dirty="0"/>
              <a:t>多元</a:t>
            </a:r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3 -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oogle Shape;920;p54"/>
          <p:cNvPicPr preferRelativeResize="0"/>
          <p:nvPr/>
        </p:nvPicPr>
        <p:blipFill rotWithShape="1">
          <a:blip r:embed="rId2">
            <a:alphaModFix/>
          </a:blip>
          <a:srcRect l="13919" t="13185" b="34052"/>
          <a:stretch/>
        </p:blipFill>
        <p:spPr>
          <a:xfrm>
            <a:off x="1019513" y="2012371"/>
            <a:ext cx="1177109" cy="1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21;p54"/>
          <p:cNvSpPr txBox="1"/>
          <p:nvPr/>
        </p:nvSpPr>
        <p:spPr>
          <a:xfrm>
            <a:off x="2358036" y="1593086"/>
            <a:ext cx="6115414" cy="3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将分类器输出的分值解释为概率：</a:t>
            </a:r>
            <a:endParaRPr kumimoji="0" lang="zh-CN" alt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8873" y="3222948"/>
            <a:ext cx="67839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721" y="3222948"/>
            <a:ext cx="652358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885" y="3823381"/>
            <a:ext cx="71802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387" y="4423813"/>
            <a:ext cx="81702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1277" y="3823381"/>
            <a:ext cx="673582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53858" y="4423813"/>
            <a:ext cx="790601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-1.7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79762" y="3222948"/>
            <a:ext cx="91996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24.5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79762" y="3823380"/>
            <a:ext cx="106978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164.0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79762" y="4434022"/>
            <a:ext cx="91996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20016" y="3222948"/>
            <a:ext cx="91996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20016" y="3823381"/>
            <a:ext cx="10149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0.87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20016" y="4434022"/>
            <a:ext cx="91996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0.00</a:t>
            </a:r>
          </a:p>
        </p:txBody>
      </p:sp>
      <p:sp>
        <p:nvSpPr>
          <p:cNvPr id="28" name="Google Shape;1031;p58"/>
          <p:cNvSpPr/>
          <p:nvPr/>
        </p:nvSpPr>
        <p:spPr>
          <a:xfrm>
            <a:off x="1076755" y="3269228"/>
            <a:ext cx="1062623" cy="1669965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1014;p58"/>
          <p:cNvSpPr/>
          <p:nvPr/>
        </p:nvSpPr>
        <p:spPr>
          <a:xfrm>
            <a:off x="2853917" y="3272691"/>
            <a:ext cx="1062623" cy="166996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1018;p58"/>
          <p:cNvSpPr/>
          <p:nvPr/>
        </p:nvSpPr>
        <p:spPr>
          <a:xfrm>
            <a:off x="4702437" y="3272691"/>
            <a:ext cx="1062623" cy="1669965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Google Shape;1022;p58"/>
          <p:cNvCxnSpPr/>
          <p:nvPr/>
        </p:nvCxnSpPr>
        <p:spPr>
          <a:xfrm>
            <a:off x="2193096" y="4100379"/>
            <a:ext cx="588747" cy="0"/>
          </a:xfrm>
          <a:prstGeom prst="straightConnector1">
            <a:avLst/>
          </a:prstGeom>
          <a:noFill/>
          <a:ln w="635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1022;p58"/>
          <p:cNvCxnSpPr/>
          <p:nvPr/>
        </p:nvCxnSpPr>
        <p:spPr>
          <a:xfrm>
            <a:off x="4000193" y="4107674"/>
            <a:ext cx="588747" cy="0"/>
          </a:xfrm>
          <a:prstGeom prst="straightConnector1">
            <a:avLst/>
          </a:prstGeom>
          <a:noFill/>
          <a:ln w="635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1027;p58"/>
          <p:cNvSpPr txBox="1"/>
          <p:nvPr/>
        </p:nvSpPr>
        <p:spPr>
          <a:xfrm>
            <a:off x="2649022" y="2597055"/>
            <a:ext cx="1438895" cy="6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概率必须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&gt;= 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Google Shape;1028;p58"/>
          <p:cNvSpPr txBox="1"/>
          <p:nvPr/>
        </p:nvSpPr>
        <p:spPr>
          <a:xfrm>
            <a:off x="4303877" y="2597055"/>
            <a:ext cx="1552061" cy="6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概率和为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20428" y="3638714"/>
            <a:ext cx="5732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79971" y="3754130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归一化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8" name="Google Shape;10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081" y="2153607"/>
            <a:ext cx="1784433" cy="355408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" name="Google Shape;101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317" y="2105811"/>
            <a:ext cx="2885825" cy="492109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TextBox 39"/>
          <p:cNvSpPr txBox="1"/>
          <p:nvPr/>
        </p:nvSpPr>
        <p:spPr>
          <a:xfrm>
            <a:off x="8032831" y="2024061"/>
            <a:ext cx="1145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函数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oogle Shape;1105;p60"/>
          <p:cNvPicPr preferRelativeResize="0"/>
          <p:nvPr/>
        </p:nvPicPr>
        <p:blipFill rotWithShape="1">
          <a:blip r:embed="rId5">
            <a:alphaModFix/>
          </a:blip>
          <a:srcRect t="10" b="-10"/>
          <a:stretch/>
        </p:blipFill>
        <p:spPr>
          <a:xfrm>
            <a:off x="5798066" y="2774738"/>
            <a:ext cx="3268888" cy="380262"/>
          </a:xfrm>
          <a:prstGeom prst="rect">
            <a:avLst/>
          </a:prstGeom>
          <a:noFill/>
          <a:ln w="12700">
            <a:solidFill>
              <a:srgbClr val="666666"/>
            </a:solidFill>
          </a:ln>
        </p:spPr>
      </p:pic>
      <p:sp>
        <p:nvSpPr>
          <p:cNvPr id="42" name="Google Shape;1107;p60"/>
          <p:cNvSpPr txBox="1"/>
          <p:nvPr/>
        </p:nvSpPr>
        <p:spPr>
          <a:xfrm>
            <a:off x="5878556" y="3249985"/>
            <a:ext cx="2161537" cy="91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" sz="2400" b="0" i="0" u="none" strike="noStrike" kern="1200" cap="none" spc="0" normalizeH="0" baseline="-2500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" sz="2400" b="0" i="0" u="none" strike="noStrike" kern="1200" cap="none" spc="0" normalizeH="0" baseline="0" noProof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-log(0.13)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= 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2.04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oogle Shape;1108;p60"/>
          <p:cNvSpPr txBox="1"/>
          <p:nvPr/>
        </p:nvSpPr>
        <p:spPr>
          <a:xfrm>
            <a:off x="5798066" y="4178256"/>
            <a:ext cx="3268888" cy="12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最大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似然估计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选择权重对应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观察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数据的最大似然函数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1138;p61"/>
          <p:cNvSpPr txBox="1"/>
          <p:nvPr/>
        </p:nvSpPr>
        <p:spPr>
          <a:xfrm>
            <a:off x="2575738" y="4873343"/>
            <a:ext cx="1618979" cy="6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非归一化概率</a:t>
            </a:r>
          </a:p>
        </p:txBody>
      </p:sp>
      <p:sp>
        <p:nvSpPr>
          <p:cNvPr id="45" name="Google Shape;1141;p61"/>
          <p:cNvSpPr txBox="1"/>
          <p:nvPr/>
        </p:nvSpPr>
        <p:spPr>
          <a:xfrm>
            <a:off x="4509596" y="5019200"/>
            <a:ext cx="1340801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概率</a:t>
            </a:r>
          </a:p>
        </p:txBody>
      </p:sp>
      <p:sp>
        <p:nvSpPr>
          <p:cNvPr id="46" name="Google Shape;1142;p61"/>
          <p:cNvSpPr txBox="1"/>
          <p:nvPr/>
        </p:nvSpPr>
        <p:spPr>
          <a:xfrm>
            <a:off x="669042" y="4907415"/>
            <a:ext cx="1878048" cy="6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非归一化 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log-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概率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/ 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logits</a:t>
            </a:r>
          </a:p>
        </p:txBody>
      </p:sp>
    </p:spTree>
    <p:extLst>
      <p:ext uri="{BB962C8B-B14F-4D97-AF65-F5344CB8AC3E}">
        <p14:creationId xmlns:p14="http://schemas.microsoft.com/office/powerpoint/2010/main" val="2351018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随机梯度速降</a:t>
            </a:r>
            <a:r>
              <a:rPr lang="en-US" dirty="0"/>
              <a:t>(SGD)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4 -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649;p96"/>
          <p:cNvPicPr preferRelativeResize="0"/>
          <p:nvPr/>
        </p:nvPicPr>
        <p:blipFill rotWithShape="1">
          <a:blip r:embed="rId2">
            <a:alphaModFix/>
          </a:blip>
          <a:srcRect l="15421" r="12480" b="54683"/>
          <a:stretch/>
        </p:blipFill>
        <p:spPr>
          <a:xfrm>
            <a:off x="671541" y="1840585"/>
            <a:ext cx="4170567" cy="85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51;p96"/>
          <p:cNvPicPr preferRelativeResize="0"/>
          <p:nvPr/>
        </p:nvPicPr>
        <p:blipFill rotWithShape="1">
          <a:blip r:embed="rId2">
            <a:alphaModFix/>
          </a:blip>
          <a:srcRect l="3394" t="51196" r="1782" b="3484"/>
          <a:stretch/>
        </p:blipFill>
        <p:spPr>
          <a:xfrm>
            <a:off x="187250" y="2694663"/>
            <a:ext cx="5484974" cy="8540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2;p96"/>
          <p:cNvSpPr txBox="1"/>
          <p:nvPr/>
        </p:nvSpPr>
        <p:spPr>
          <a:xfrm>
            <a:off x="6328457" y="1514524"/>
            <a:ext cx="2465135" cy="181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lvl="0" defTabSz="685800">
              <a:defRPr/>
            </a:pPr>
            <a:r>
              <a:rPr lang="zh-CN" altLang="en" sz="1799" dirty="0">
                <a:solidFill>
                  <a:prstClr val="black"/>
                </a:solidFill>
              </a:rPr>
              <a:t>当</a:t>
            </a:r>
            <a:r>
              <a:rPr lang="en" altLang="zh-CN" sz="1799" dirty="0">
                <a:solidFill>
                  <a:prstClr val="black"/>
                </a:solidFill>
              </a:rPr>
              <a:t> N </a:t>
            </a:r>
            <a:r>
              <a:rPr lang="zh-CN" altLang="en" sz="1799" dirty="0">
                <a:solidFill>
                  <a:prstClr val="black"/>
                </a:solidFill>
              </a:rPr>
              <a:t>很大</a:t>
            </a:r>
            <a:r>
              <a:rPr lang="zh-CN" altLang="en-US" sz="1799" dirty="0">
                <a:solidFill>
                  <a:prstClr val="black"/>
                </a:solidFill>
              </a:rPr>
              <a:t>时，</a:t>
            </a:r>
            <a:r>
              <a:rPr lang="zh-CN" altLang="en" sz="1799" dirty="0">
                <a:solidFill>
                  <a:prstClr val="black"/>
                </a:solidFill>
              </a:rPr>
              <a:t>全部</a:t>
            </a:r>
            <a:r>
              <a:rPr lang="zh-CN" altLang="en-US" sz="1799" dirty="0">
                <a:solidFill>
                  <a:prstClr val="black"/>
                </a:solidFill>
              </a:rPr>
              <a:t>求和代价高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使用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一个很小的批进行求和来近似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通常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 / 64 / 128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7746" y="3577245"/>
            <a:ext cx="17479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超参数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权重初始化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步数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学习率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批大小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数据采样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8" y="3577245"/>
            <a:ext cx="6097915" cy="187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94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A59DBD8-7E5F-4BCF-B31A-1319E25A9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/>
              <a:t>第七章</a:t>
            </a:r>
            <a:r>
              <a:rPr kumimoji="1" lang="en-US" altLang="zh-CN" dirty="0"/>
              <a:t>-</a:t>
            </a:r>
            <a:r>
              <a:rPr kumimoji="1" lang="zh-CN" altLang="en-US" dirty="0"/>
              <a:t>神经网络</a:t>
            </a:r>
            <a:endParaRPr lang="zh-CN" altLang="en-US" dirty="0"/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FB9E47A-35B0-416F-B133-81C1ABF6C75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多层神经网络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线性分类器级联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神经网络的组成</a:t>
            </a:r>
            <a:endParaRPr lang="en-US" altLang="zh-CN" sz="20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激活函数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神经元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Sigmoid</a:t>
            </a:r>
            <a:r>
              <a:rPr lang="zh-CN" altLang="en-US" sz="2000" dirty="0"/>
              <a:t>激活函数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线性修正单元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8135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深度神经网络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oogle Shape;414;p60"/>
          <p:cNvSpPr/>
          <p:nvPr/>
        </p:nvSpPr>
        <p:spPr>
          <a:xfrm>
            <a:off x="1337790" y="2978516"/>
            <a:ext cx="448083" cy="145642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415;p60"/>
          <p:cNvSpPr/>
          <p:nvPr/>
        </p:nvSpPr>
        <p:spPr>
          <a:xfrm>
            <a:off x="2249631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3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Google Shape;416;p60"/>
          <p:cNvCxnSpPr/>
          <p:nvPr/>
        </p:nvCxnSpPr>
        <p:spPr>
          <a:xfrm>
            <a:off x="1798355" y="4455400"/>
            <a:ext cx="449079" cy="926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417;p60"/>
          <p:cNvCxnSpPr/>
          <p:nvPr/>
        </p:nvCxnSpPr>
        <p:spPr>
          <a:xfrm flipV="1">
            <a:off x="1834547" y="2877845"/>
            <a:ext cx="412887" cy="926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418;p60"/>
          <p:cNvSpPr txBox="1"/>
          <p:nvPr/>
        </p:nvSpPr>
        <p:spPr>
          <a:xfrm>
            <a:off x="1791460" y="3491479"/>
            <a:ext cx="559702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419;p60"/>
          <p:cNvSpPr/>
          <p:nvPr/>
        </p:nvSpPr>
        <p:spPr>
          <a:xfrm>
            <a:off x="7786937" y="3504002"/>
            <a:ext cx="448083" cy="47747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Google Shape;420;p60"/>
          <p:cNvCxnSpPr/>
          <p:nvPr/>
        </p:nvCxnSpPr>
        <p:spPr>
          <a:xfrm>
            <a:off x="6819700" y="2898310"/>
            <a:ext cx="984231" cy="6166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21;p60"/>
          <p:cNvCxnSpPr/>
          <p:nvPr/>
        </p:nvCxnSpPr>
        <p:spPr>
          <a:xfrm flipV="1">
            <a:off x="6786585" y="3970492"/>
            <a:ext cx="1001563" cy="5571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22;p60"/>
          <p:cNvSpPr txBox="1"/>
          <p:nvPr/>
        </p:nvSpPr>
        <p:spPr>
          <a:xfrm>
            <a:off x="6977501" y="3491479"/>
            <a:ext cx="840381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01944" y="4468573"/>
            <a:ext cx="71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3072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33782" y="409666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</a:p>
        </p:txBody>
      </p:sp>
      <p:sp>
        <p:nvSpPr>
          <p:cNvPr id="24" name="Google Shape;415;p60"/>
          <p:cNvSpPr/>
          <p:nvPr/>
        </p:nvSpPr>
        <p:spPr>
          <a:xfrm>
            <a:off x="3238619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3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oogle Shape;415;p60"/>
          <p:cNvSpPr/>
          <p:nvPr/>
        </p:nvSpPr>
        <p:spPr>
          <a:xfrm>
            <a:off x="4352262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3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oogle Shape;415;p60"/>
          <p:cNvSpPr/>
          <p:nvPr/>
        </p:nvSpPr>
        <p:spPr>
          <a:xfrm>
            <a:off x="5385739" y="2877846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3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415;p60"/>
          <p:cNvSpPr/>
          <p:nvPr/>
        </p:nvSpPr>
        <p:spPr>
          <a:xfrm>
            <a:off x="6360507" y="2877845"/>
            <a:ext cx="448083" cy="167025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</a:t>
            </a:r>
            <a:r>
              <a:rPr kumimoji="0" lang="en-US" sz="23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Google Shape;417;p60"/>
          <p:cNvCxnSpPr/>
          <p:nvPr/>
        </p:nvCxnSpPr>
        <p:spPr>
          <a:xfrm>
            <a:off x="2696503" y="2877845"/>
            <a:ext cx="5496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418;p60"/>
          <p:cNvSpPr txBox="1"/>
          <p:nvPr/>
        </p:nvSpPr>
        <p:spPr>
          <a:xfrm>
            <a:off x="2696503" y="3538493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Google Shape;418;p60"/>
          <p:cNvSpPr txBox="1"/>
          <p:nvPr/>
        </p:nvSpPr>
        <p:spPr>
          <a:xfrm>
            <a:off x="3790396" y="3538493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Google Shape;418;p60"/>
          <p:cNvSpPr txBox="1"/>
          <p:nvPr/>
        </p:nvSpPr>
        <p:spPr>
          <a:xfrm>
            <a:off x="4858079" y="3534166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418;p60"/>
          <p:cNvSpPr txBox="1"/>
          <p:nvPr/>
        </p:nvSpPr>
        <p:spPr>
          <a:xfrm>
            <a:off x="5875609" y="3534166"/>
            <a:ext cx="549665" cy="44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</a:t>
            </a:r>
            <a:r>
              <a:rPr kumimoji="0" lang="en-US" sz="1799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sz="1799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Google Shape;417;p60"/>
          <p:cNvCxnSpPr/>
          <p:nvPr/>
        </p:nvCxnSpPr>
        <p:spPr>
          <a:xfrm>
            <a:off x="2696503" y="4548097"/>
            <a:ext cx="5496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417;p60"/>
          <p:cNvCxnSpPr/>
          <p:nvPr/>
        </p:nvCxnSpPr>
        <p:spPr>
          <a:xfrm>
            <a:off x="3699129" y="2877845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417;p60"/>
          <p:cNvCxnSpPr/>
          <p:nvPr/>
        </p:nvCxnSpPr>
        <p:spPr>
          <a:xfrm>
            <a:off x="3686702" y="4548097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417;p60"/>
          <p:cNvCxnSpPr/>
          <p:nvPr/>
        </p:nvCxnSpPr>
        <p:spPr>
          <a:xfrm>
            <a:off x="4766811" y="2877845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417;p60"/>
          <p:cNvCxnSpPr/>
          <p:nvPr/>
        </p:nvCxnSpPr>
        <p:spPr>
          <a:xfrm>
            <a:off x="4766811" y="4548097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417;p60"/>
          <p:cNvCxnSpPr/>
          <p:nvPr/>
        </p:nvCxnSpPr>
        <p:spPr>
          <a:xfrm>
            <a:off x="5784342" y="2877845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417;p60"/>
          <p:cNvCxnSpPr/>
          <p:nvPr/>
        </p:nvCxnSpPr>
        <p:spPr>
          <a:xfrm>
            <a:off x="5719575" y="4548097"/>
            <a:ext cx="64093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5" y="5425061"/>
            <a:ext cx="8673629" cy="264488"/>
          </a:xfrm>
          <a:prstGeom prst="rect">
            <a:avLst/>
          </a:prstGeom>
        </p:spPr>
      </p:pic>
      <p:sp>
        <p:nvSpPr>
          <p:cNvPr id="64" name="Right Brace 63"/>
          <p:cNvSpPr/>
          <p:nvPr/>
        </p:nvSpPr>
        <p:spPr>
          <a:xfrm rot="16200000">
            <a:off x="4238212" y="-898572"/>
            <a:ext cx="594481" cy="6867434"/>
          </a:xfrm>
          <a:prstGeom prst="rightBrace">
            <a:avLst>
              <a:gd name="adj1" fmla="val 3315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77054" y="1864732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深度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层数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ight Brace 65"/>
          <p:cNvSpPr/>
          <p:nvPr/>
        </p:nvSpPr>
        <p:spPr>
          <a:xfrm rot="10800000">
            <a:off x="545745" y="2877844"/>
            <a:ext cx="594481" cy="1670252"/>
          </a:xfrm>
          <a:prstGeom prst="rightBrace">
            <a:avLst>
              <a:gd name="adj1" fmla="val 33158"/>
              <a:gd name="adj2" fmla="val 4464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231" y="3145230"/>
            <a:ext cx="881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宽度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大小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16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课程目标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8796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3600" dirty="0"/>
              <a:t>1.</a:t>
            </a:r>
            <a:r>
              <a:rPr lang="zh-CN" altLang="en-US" sz="3600" dirty="0"/>
              <a:t>图像形成的基本原理</a:t>
            </a:r>
            <a:endParaRPr lang="en-US" sz="3600" dirty="0"/>
          </a:p>
          <a:p>
            <a:r>
              <a:rPr lang="en-US" altLang="zh-CN" sz="3600" dirty="0"/>
              <a:t>2.</a:t>
            </a:r>
            <a:r>
              <a:rPr lang="zh-CN" altLang="en-US" sz="3600" dirty="0"/>
              <a:t>图像分析基础</a:t>
            </a:r>
            <a:endParaRPr lang="en-US" altLang="zh-CN" sz="3600" dirty="0"/>
          </a:p>
          <a:p>
            <a:pPr marL="0" indent="0">
              <a:buNone/>
            </a:pPr>
            <a:r>
              <a:rPr lang="zh-CN" altLang="en-US" sz="3100" dirty="0"/>
              <a:t>         卷积与图像金字塔</a:t>
            </a:r>
            <a:endParaRPr lang="en-US" sz="3100" dirty="0"/>
          </a:p>
          <a:p>
            <a:pPr marL="0" indent="0">
              <a:buNone/>
            </a:pPr>
            <a:r>
              <a:rPr lang="zh-CN" altLang="en-US" sz="3100" dirty="0"/>
              <a:t>         图像局部特征分析</a:t>
            </a:r>
            <a:endParaRPr lang="en-US" sz="3100" dirty="0"/>
          </a:p>
          <a:p>
            <a:r>
              <a:rPr lang="en-US" altLang="zh-CN" sz="3600" dirty="0"/>
              <a:t>3.</a:t>
            </a:r>
            <a:r>
              <a:rPr lang="zh-CN" altLang="en-US" sz="3600" dirty="0"/>
              <a:t>基于深度学习的图像分析</a:t>
            </a:r>
            <a:endParaRPr lang="en-US" altLang="zh-CN" sz="3600" dirty="0"/>
          </a:p>
          <a:p>
            <a:pPr marL="0" indent="0">
              <a:buNone/>
            </a:pPr>
            <a:r>
              <a:rPr lang="zh-CN" altLang="en-US" sz="3100" dirty="0"/>
              <a:t>         深度学习与图像分类</a:t>
            </a:r>
            <a:endParaRPr lang="en-US" sz="3100" dirty="0"/>
          </a:p>
          <a:p>
            <a:pPr marL="0" indent="0">
              <a:buNone/>
            </a:pPr>
            <a:r>
              <a:rPr lang="zh-CN" altLang="en-US" sz="3100" dirty="0"/>
              <a:t>         图像分割</a:t>
            </a:r>
            <a:endParaRPr lang="en-US" altLang="zh-CN" sz="3100" dirty="0"/>
          </a:p>
          <a:p>
            <a:pPr marL="0" indent="0">
              <a:buNone/>
            </a:pPr>
            <a:r>
              <a:rPr lang="zh-CN" altLang="en-US" sz="3100" dirty="0"/>
              <a:t>         目标检测与识别</a:t>
            </a:r>
            <a:endParaRPr lang="en-US" altLang="zh-CN" sz="3100" dirty="0"/>
          </a:p>
          <a:p>
            <a:pPr marL="0" indent="0">
              <a:buNone/>
            </a:pPr>
            <a:r>
              <a:rPr lang="zh-CN" altLang="en-US" sz="3100" dirty="0"/>
              <a:t>         图像生成</a:t>
            </a:r>
            <a:endParaRPr lang="en-US" altLang="zh-CN" sz="3100" dirty="0"/>
          </a:p>
          <a:p>
            <a:r>
              <a:rPr lang="en-US" altLang="zh-CN" sz="3600" dirty="0"/>
              <a:t>4.</a:t>
            </a:r>
            <a:r>
              <a:rPr lang="zh-CN" altLang="en-US" sz="3600" dirty="0"/>
              <a:t> 视觉分析</a:t>
            </a:r>
            <a:endParaRPr lang="en-US" altLang="zh-CN" sz="3600" dirty="0"/>
          </a:p>
          <a:p>
            <a:pPr marL="0" indent="0">
              <a:buNone/>
            </a:pPr>
            <a:r>
              <a:rPr lang="zh-CN" altLang="en-US" sz="3100" dirty="0"/>
              <a:t>         图像全景拼接与配准</a:t>
            </a:r>
            <a:endParaRPr lang="en-US" altLang="zh-CN" sz="3100" dirty="0"/>
          </a:p>
          <a:p>
            <a:pPr marL="0" indent="0">
              <a:buNone/>
            </a:pPr>
            <a:r>
              <a:rPr lang="zh-CN" altLang="en-US" sz="3100" dirty="0"/>
              <a:t>         光流与运动估计</a:t>
            </a:r>
            <a:endParaRPr lang="en-US" altLang="zh-CN" sz="3100" dirty="0"/>
          </a:p>
          <a:p>
            <a:pPr marL="0" indent="0">
              <a:buNone/>
            </a:pPr>
            <a:r>
              <a:rPr lang="zh-CN" altLang="en-US" sz="3100" dirty="0"/>
              <a:t>         双目视觉原理</a:t>
            </a:r>
            <a:r>
              <a:rPr lang="en-US" sz="3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4030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激活函数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0" kern="1200">
                <a:solidFill>
                  <a:srgbClr val="FFCB05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41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1013" y="1773709"/>
            <a:ext cx="3553949" cy="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58;p62"/>
          <p:cNvSpPr txBox="1"/>
          <p:nvPr/>
        </p:nvSpPr>
        <p:spPr>
          <a:xfrm>
            <a:off x="894145" y="1686899"/>
            <a:ext cx="3064397" cy="45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</a:t>
            </a: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层神经网络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461;p62"/>
          <p:cNvSpPr/>
          <p:nvPr/>
        </p:nvSpPr>
        <p:spPr>
          <a:xfrm>
            <a:off x="5750923" y="1765076"/>
            <a:ext cx="1233279" cy="494571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980" y="2296880"/>
            <a:ext cx="384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函数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    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被称为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修正线性单元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(Rectified Linear Unit)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3" y="2349176"/>
            <a:ext cx="2437826" cy="270869"/>
          </a:xfrm>
          <a:prstGeom prst="rect">
            <a:avLst/>
          </a:prstGeom>
        </p:spPr>
      </p:pic>
      <p:pic>
        <p:nvPicPr>
          <p:cNvPr id="14" name="Google Shape;5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73" y="3040483"/>
            <a:ext cx="2734427" cy="22561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4457767" y="234325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被称为神经网络的激活函数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135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A59DBD8-7E5F-4BCF-B31A-1319E25A9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defRPr/>
            </a:pPr>
            <a:r>
              <a:rPr kumimoji="1" lang="zh-CN" altLang="en-US" sz="4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第八章</a:t>
            </a:r>
            <a:r>
              <a:rPr kumimoji="1" lang="en-US" altLang="zh-CN" sz="4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-</a:t>
            </a:r>
            <a:r>
              <a:rPr kumimoji="1" lang="zh-CN" altLang="en-US" sz="4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卷积神经网络</a:t>
            </a:r>
            <a:endParaRPr lang="zh-CN" altLang="en-US" dirty="0"/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2FB9E47A-35B0-416F-B133-81C1ABF6C75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卷积神经网络的成分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卷积网络目的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卷积网络组成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卷积层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卷积参数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感受野</a:t>
            </a:r>
            <a:endParaRPr lang="en-US" altLang="zh-CN" sz="20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池化</a:t>
            </a: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池化参数</a:t>
            </a:r>
          </a:p>
          <a:p>
            <a:pPr marL="0" indent="0">
              <a:buNone/>
            </a:pPr>
            <a:endParaRPr lang="zh-CN" altLang="zh-CN" sz="2000" dirty="0"/>
          </a:p>
          <a:p>
            <a:pPr lvl="1" eaLnBrk="1" hangingPunct="1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158724" name="内容占位符 1">
            <a:extLst>
              <a:ext uri="{FF2B5EF4-FFF2-40B4-BE49-F238E27FC236}">
                <a16:creationId xmlns:a16="http://schemas.microsoft.com/office/drawing/2014/main" id="{F90EF2CC-4D83-4B45-999A-A2F7496B4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038600" cy="499715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卷积神经网络的训练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数据增强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正则化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Droppout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学习速率</a:t>
            </a:r>
            <a:endParaRPr lang="en-US" altLang="zh-CN" sz="2000" dirty="0"/>
          </a:p>
          <a:p>
            <a:pPr marL="342900" lvl="1" indent="0" eaLnBrk="1" hangingPunct="1">
              <a:lnSpc>
                <a:spcPct val="90000"/>
              </a:lnSpc>
              <a:buNone/>
            </a:pP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endParaRPr lang="en-US" altLang="zh-CN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71717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卷积网络</a:t>
            </a:r>
            <a:r>
              <a:rPr lang="en-US" altLang="zh-CN" dirty="0"/>
              <a:t>LeNet-5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650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58" y="2665457"/>
            <a:ext cx="8217284" cy="249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1482347"/>
            <a:ext cx="68769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经典结构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[Conv,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Pool] x N, flatten, [FC,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ReLU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x N, FC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</a:rPr>
              <a:t>举例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LeNet-5</a:t>
            </a:r>
          </a:p>
        </p:txBody>
      </p:sp>
    </p:spTree>
    <p:extLst>
      <p:ext uri="{BB962C8B-B14F-4D97-AF65-F5344CB8AC3E}">
        <p14:creationId xmlns:p14="http://schemas.microsoft.com/office/powerpoint/2010/main" val="680017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536" y="640715"/>
            <a:ext cx="4165826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卷积层</a:t>
            </a:r>
            <a:r>
              <a:rPr lang="en-US" dirty="0"/>
              <a:t>Convolution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483;p40"/>
          <p:cNvSpPr txBox="1"/>
          <p:nvPr/>
        </p:nvSpPr>
        <p:spPr>
          <a:xfrm>
            <a:off x="1602458" y="4582712"/>
            <a:ext cx="491572" cy="39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Google Shape;485;p40"/>
          <p:cNvSpPr txBox="1"/>
          <p:nvPr/>
        </p:nvSpPr>
        <p:spPr>
          <a:xfrm>
            <a:off x="1008201" y="4974243"/>
            <a:ext cx="460829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799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Google Shape;487;p40"/>
          <p:cNvSpPr txBox="1"/>
          <p:nvPr/>
        </p:nvSpPr>
        <p:spPr>
          <a:xfrm>
            <a:off x="219934" y="1464922"/>
            <a:ext cx="2157702" cy="91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</a:t>
            </a:r>
            <a:r>
              <a:rPr kumimoji="0" lang="en-US" sz="2399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399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 x W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批量图像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481;p40"/>
          <p:cNvSpPr/>
          <p:nvPr/>
        </p:nvSpPr>
        <p:spPr>
          <a:xfrm>
            <a:off x="1066172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Google Shape;484;p40"/>
          <p:cNvSpPr txBox="1"/>
          <p:nvPr/>
        </p:nvSpPr>
        <p:spPr>
          <a:xfrm>
            <a:off x="2022322" y="3850237"/>
            <a:ext cx="445619" cy="39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Google Shape;564;p44"/>
          <p:cNvCxnSpPr/>
          <p:nvPr/>
        </p:nvCxnSpPr>
        <p:spPr>
          <a:xfrm>
            <a:off x="2467942" y="3427051"/>
            <a:ext cx="124227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566;p44"/>
          <p:cNvSpPr/>
          <p:nvPr/>
        </p:nvSpPr>
        <p:spPr>
          <a:xfrm>
            <a:off x="6300495" y="2048460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Google Shape;567;p44"/>
          <p:cNvSpPr txBox="1"/>
          <p:nvPr/>
        </p:nvSpPr>
        <p:spPr>
          <a:xfrm>
            <a:off x="6667906" y="1067700"/>
            <a:ext cx="2476094" cy="79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 x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H’ x W’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批量输出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4645" y="1753365"/>
            <a:ext cx="333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-dim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偏置向量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</p:txBody>
      </p:sp>
      <p:sp>
        <p:nvSpPr>
          <p:cNvPr id="33" name="Google Shape;550;p44"/>
          <p:cNvSpPr/>
          <p:nvPr/>
        </p:nvSpPr>
        <p:spPr>
          <a:xfrm>
            <a:off x="40382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oogle Shape;550;p44"/>
          <p:cNvSpPr/>
          <p:nvPr/>
        </p:nvSpPr>
        <p:spPr>
          <a:xfrm>
            <a:off x="427332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Google Shape;611;p46"/>
          <p:cNvSpPr/>
          <p:nvPr/>
        </p:nvSpPr>
        <p:spPr>
          <a:xfrm>
            <a:off x="645112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Google Shape;617;p46"/>
          <p:cNvSpPr/>
          <p:nvPr/>
        </p:nvSpPr>
        <p:spPr>
          <a:xfrm>
            <a:off x="660348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Google Shape;618;p46"/>
          <p:cNvSpPr/>
          <p:nvPr/>
        </p:nvSpPr>
        <p:spPr>
          <a:xfrm>
            <a:off x="675584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Google Shape;619;p46"/>
          <p:cNvSpPr/>
          <p:nvPr/>
        </p:nvSpPr>
        <p:spPr>
          <a:xfrm>
            <a:off x="6908201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Google Shape;620;p46"/>
          <p:cNvSpPr/>
          <p:nvPr/>
        </p:nvSpPr>
        <p:spPr>
          <a:xfrm>
            <a:off x="7060562" y="2048728"/>
            <a:ext cx="956151" cy="2757182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Google Shape;550;p44"/>
          <p:cNvSpPr/>
          <p:nvPr/>
        </p:nvSpPr>
        <p:spPr>
          <a:xfrm>
            <a:off x="4512249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Google Shape;550;p44"/>
          <p:cNvSpPr/>
          <p:nvPr/>
        </p:nvSpPr>
        <p:spPr>
          <a:xfrm>
            <a:off x="47465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Google Shape;550;p44"/>
          <p:cNvSpPr/>
          <p:nvPr/>
        </p:nvSpPr>
        <p:spPr>
          <a:xfrm>
            <a:off x="498167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Google Shape;550;p44"/>
          <p:cNvSpPr/>
          <p:nvPr/>
        </p:nvSpPr>
        <p:spPr>
          <a:xfrm>
            <a:off x="5220593" y="4582713"/>
            <a:ext cx="282227" cy="813688"/>
          </a:xfrm>
          <a:prstGeom prst="cube">
            <a:avLst>
              <a:gd name="adj" fmla="val 53382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42990" y="3048670"/>
            <a:ext cx="1881234" cy="50783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卷积层</a:t>
            </a:r>
            <a:endParaRPr kumimoji="0" lang="en-US" altLang="zh-CN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2" name="Google Shape;564;p44"/>
          <p:cNvCxnSpPr/>
          <p:nvPr/>
        </p:nvCxnSpPr>
        <p:spPr>
          <a:xfrm>
            <a:off x="5740125" y="3498794"/>
            <a:ext cx="514948" cy="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564;p44"/>
          <p:cNvCxnSpPr/>
          <p:nvPr/>
        </p:nvCxnSpPr>
        <p:spPr>
          <a:xfrm flipV="1">
            <a:off x="4713651" y="4005810"/>
            <a:ext cx="0" cy="484717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2055376" y="4671379"/>
            <a:ext cx="2018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</a:t>
            </a:r>
            <a:r>
              <a:rPr kumimoji="0" lang="en-US" sz="21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21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滤波组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80044" y="2232862"/>
            <a:ext cx="216426" cy="216426"/>
          </a:xfrm>
          <a:prstGeom prst="rect">
            <a:avLst/>
          </a:prstGeom>
          <a:solidFill>
            <a:srgbClr val="C9DAF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96470" y="2232862"/>
            <a:ext cx="216426" cy="216426"/>
          </a:xfrm>
          <a:prstGeom prst="rect">
            <a:avLst/>
          </a:prstGeom>
          <a:solidFill>
            <a:srgbClr val="D9EAD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13165" y="2232862"/>
            <a:ext cx="216426" cy="216426"/>
          </a:xfrm>
          <a:prstGeom prst="rect">
            <a:avLst/>
          </a:prstGeom>
          <a:solidFill>
            <a:srgbClr val="F4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33176" y="2232862"/>
            <a:ext cx="216426" cy="216426"/>
          </a:xfrm>
          <a:prstGeom prst="rect">
            <a:avLst/>
          </a:prstGeom>
          <a:solidFill>
            <a:srgbClr val="FFF2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51722" y="2232862"/>
            <a:ext cx="216426" cy="216426"/>
          </a:xfrm>
          <a:prstGeom prst="rect">
            <a:avLst/>
          </a:prstGeom>
          <a:solidFill>
            <a:srgbClr val="D9D2E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55687" y="2232862"/>
            <a:ext cx="216426" cy="216426"/>
          </a:xfrm>
          <a:prstGeom prst="rect">
            <a:avLst/>
          </a:prstGeom>
          <a:solidFill>
            <a:srgbClr val="FCE5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Google Shape;564;p44"/>
          <p:cNvCxnSpPr/>
          <p:nvPr/>
        </p:nvCxnSpPr>
        <p:spPr>
          <a:xfrm>
            <a:off x="4709532" y="2493086"/>
            <a:ext cx="0" cy="517055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481;p40"/>
          <p:cNvSpPr/>
          <p:nvPr/>
        </p:nvSpPr>
        <p:spPr>
          <a:xfrm>
            <a:off x="62630" y="2283311"/>
            <a:ext cx="956151" cy="2757182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Google Shape;566;p44"/>
          <p:cNvSpPr/>
          <p:nvPr/>
        </p:nvSpPr>
        <p:spPr>
          <a:xfrm>
            <a:off x="7769033" y="2058585"/>
            <a:ext cx="956151" cy="2757182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Google Shape;611;p46"/>
          <p:cNvSpPr/>
          <p:nvPr/>
        </p:nvSpPr>
        <p:spPr>
          <a:xfrm>
            <a:off x="7919658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Google Shape;617;p46"/>
          <p:cNvSpPr/>
          <p:nvPr/>
        </p:nvSpPr>
        <p:spPr>
          <a:xfrm>
            <a:off x="8072018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Google Shape;618;p46"/>
          <p:cNvSpPr/>
          <p:nvPr/>
        </p:nvSpPr>
        <p:spPr>
          <a:xfrm>
            <a:off x="822437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Google Shape;619;p46"/>
          <p:cNvSpPr/>
          <p:nvPr/>
        </p:nvSpPr>
        <p:spPr>
          <a:xfrm>
            <a:off x="837673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Google Shape;620;p46"/>
          <p:cNvSpPr/>
          <p:nvPr/>
        </p:nvSpPr>
        <p:spPr>
          <a:xfrm>
            <a:off x="8529099" y="2058853"/>
            <a:ext cx="956151" cy="2757182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Google Shape;485;p40"/>
          <p:cNvSpPr txBox="1"/>
          <p:nvPr/>
        </p:nvSpPr>
        <p:spPr>
          <a:xfrm>
            <a:off x="6409004" y="4788946"/>
            <a:ext cx="538712" cy="40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1799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out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773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5777937" cy="513268"/>
          </a:xfrm>
        </p:spPr>
        <p:txBody>
          <a:bodyPr>
            <a:normAutofit fontScale="90000"/>
          </a:bodyPr>
          <a:lstStyle/>
          <a:p>
            <a:r>
              <a:rPr lang="zh-CN" altLang="en-US" u="sng" dirty="0"/>
              <a:t>卷积步长</a:t>
            </a:r>
            <a:endParaRPr lang="en-US" u="sng" dirty="0"/>
          </a:p>
        </p:txBody>
      </p:sp>
      <p:graphicFrame>
        <p:nvGraphicFramePr>
          <p:cNvPr id="21" name="Google Shape;743;p54"/>
          <p:cNvGraphicFramePr/>
          <p:nvPr/>
        </p:nvGraphicFramePr>
        <p:xfrm>
          <a:off x="628650" y="2019767"/>
          <a:ext cx="3083150" cy="30872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01" marR="91401" marT="91401" marB="9140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Google Shape;744;p54"/>
          <p:cNvSpPr txBox="1"/>
          <p:nvPr/>
        </p:nvSpPr>
        <p:spPr>
          <a:xfrm>
            <a:off x="4717093" y="1635435"/>
            <a:ext cx="1767214" cy="135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x7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</a:t>
            </a:r>
            <a:r>
              <a:rPr kumimoji="0" lang="en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x3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步长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2</a:t>
            </a: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Google Shape;744;p54"/>
          <p:cNvSpPr txBox="1"/>
          <p:nvPr/>
        </p:nvSpPr>
        <p:spPr>
          <a:xfrm>
            <a:off x="6645724" y="2019766"/>
            <a:ext cx="1991883" cy="59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3x3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8023" y="3200450"/>
            <a:ext cx="3672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通常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滤波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填充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P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步长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(W 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Mangal" panose="02040503050203030202" pitchFamily="18" charset="0"/>
              </a:rPr>
              <a:t>–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K + 2P) / S + 1</a:t>
            </a:r>
          </a:p>
        </p:txBody>
      </p:sp>
    </p:spTree>
    <p:extLst>
      <p:ext uri="{BB962C8B-B14F-4D97-AF65-F5344CB8AC3E}">
        <p14:creationId xmlns:p14="http://schemas.microsoft.com/office/powerpoint/2010/main" val="987397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3545271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卷积举例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Google Shape;918;p70"/>
          <p:cNvSpPr txBox="1"/>
          <p:nvPr/>
        </p:nvSpPr>
        <p:spPr>
          <a:xfrm>
            <a:off x="202747" y="2150857"/>
            <a:ext cx="8941253" cy="335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输入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x 32 x 32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滤波组步长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1,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填充</a:t>
            </a:r>
            <a:r>
              <a:rPr kumimoji="0" lang="en-US" altLang="zh-CN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输出大小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 x 32 x 32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学习参数规模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760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乘法次数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768,000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10*32*32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= 10,240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输出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;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每个输出是两个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5x5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张量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(75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个元素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的点积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; 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总计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= 75*10240 =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768K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Google Shape;919;p70"/>
          <p:cNvSpPr/>
          <p:nvPr/>
        </p:nvSpPr>
        <p:spPr>
          <a:xfrm>
            <a:off x="6562695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920;p70"/>
          <p:cNvCxnSpPr/>
          <p:nvPr/>
        </p:nvCxnSpPr>
        <p:spPr>
          <a:xfrm>
            <a:off x="7383448" y="1951144"/>
            <a:ext cx="73660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921;p70"/>
          <p:cNvSpPr/>
          <p:nvPr/>
        </p:nvSpPr>
        <p:spPr>
          <a:xfrm>
            <a:off x="8285711" y="997533"/>
            <a:ext cx="713214" cy="2056865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511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最大池化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Google Shape;1122;p85"/>
          <p:cNvGraphicFramePr/>
          <p:nvPr/>
        </p:nvGraphicFramePr>
        <p:xfrm>
          <a:off x="1141440" y="2350025"/>
          <a:ext cx="2422868" cy="2422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5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6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8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3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/>
                        <a:t>4</a:t>
                      </a:r>
                      <a:endParaRPr sz="2400" b="1" dirty="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Google Shape;1123;p85"/>
          <p:cNvSpPr txBox="1"/>
          <p:nvPr/>
        </p:nvSpPr>
        <p:spPr>
          <a:xfrm>
            <a:off x="1120796" y="1840582"/>
            <a:ext cx="2616518" cy="56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单</a:t>
            </a:r>
            <a:r>
              <a:rPr kumimoji="0" lang="zh-CN" altLang="en-US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通道切片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" name="Google Shape;1124;p85"/>
          <p:cNvCxnSpPr/>
          <p:nvPr/>
        </p:nvCxnSpPr>
        <p:spPr>
          <a:xfrm rot="10800000">
            <a:off x="831946" y="2379767"/>
            <a:ext cx="0" cy="236338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125;p85"/>
          <p:cNvSpPr txBox="1"/>
          <p:nvPr/>
        </p:nvSpPr>
        <p:spPr>
          <a:xfrm>
            <a:off x="466641" y="2504109"/>
            <a:ext cx="389599" cy="46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Google Shape;1126;p85"/>
          <p:cNvCxnSpPr/>
          <p:nvPr/>
        </p:nvCxnSpPr>
        <p:spPr>
          <a:xfrm>
            <a:off x="1114947" y="5090285"/>
            <a:ext cx="247585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127;p85"/>
          <p:cNvSpPr txBox="1"/>
          <p:nvPr/>
        </p:nvSpPr>
        <p:spPr>
          <a:xfrm>
            <a:off x="3066714" y="5020653"/>
            <a:ext cx="389599" cy="36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0" sz="239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Google Shape;1128;p85"/>
          <p:cNvCxnSpPr/>
          <p:nvPr/>
        </p:nvCxnSpPr>
        <p:spPr>
          <a:xfrm>
            <a:off x="3941911" y="3561458"/>
            <a:ext cx="203227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129;p85"/>
          <p:cNvSpPr txBox="1"/>
          <p:nvPr/>
        </p:nvSpPr>
        <p:spPr>
          <a:xfrm>
            <a:off x="3849510" y="2728751"/>
            <a:ext cx="2675003" cy="72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2x2 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池化核步长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2" name="Google Shape;1130;p85"/>
          <p:cNvGraphicFramePr/>
          <p:nvPr/>
        </p:nvGraphicFramePr>
        <p:xfrm>
          <a:off x="6809713" y="2916802"/>
          <a:ext cx="1211434" cy="12114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6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3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4</a:t>
                      </a:r>
                      <a:endParaRPr sz="2400"/>
                    </a:p>
                  </a:txBody>
                  <a:tcPr marL="91401" marR="91401" marT="91401" marB="91401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Google Shape;1115;p84"/>
          <p:cNvPicPr preferRelativeResize="0"/>
          <p:nvPr/>
        </p:nvPicPr>
        <p:blipFill rotWithShape="1">
          <a:blip r:embed="rId2">
            <a:alphaModFix/>
          </a:blip>
          <a:srcRect r="62018" b="49269"/>
          <a:stretch/>
        </p:blipFill>
        <p:spPr>
          <a:xfrm>
            <a:off x="4300171" y="991639"/>
            <a:ext cx="1315751" cy="13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999DDA-6ADF-464D-9911-2A5F601A24B3}"/>
              </a:ext>
            </a:extLst>
          </p:cNvPr>
          <p:cNvSpPr txBox="1"/>
          <p:nvPr/>
        </p:nvSpPr>
        <p:spPr>
          <a:xfrm>
            <a:off x="3835919" y="4345062"/>
            <a:ext cx="340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引入了空域微小移动不变性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不可学习参数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0947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33" y="1181082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举例</a:t>
            </a:r>
            <a:r>
              <a:rPr lang="en-US" dirty="0"/>
              <a:t>: LeNet-5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7 -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eCun 1998 convnet car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07" y="1096355"/>
            <a:ext cx="4323549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5489" y="1813256"/>
          <a:ext cx="4463288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Layer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Output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Weight Size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x 28</a:t>
                      </a:r>
                      <a:r>
                        <a:rPr lang="en-US" sz="1400" baseline="0" dirty="0"/>
                        <a:t> x 28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 (</a:t>
                      </a:r>
                      <a:r>
                        <a:rPr lang="en-US" sz="140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dirty="0"/>
                        <a:t>=20, K=5,</a:t>
                      </a:r>
                      <a:r>
                        <a:rPr lang="en-US" sz="1400" baseline="0" dirty="0"/>
                        <a:t>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28 x 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 S=2)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x 14</a:t>
                      </a:r>
                      <a:r>
                        <a:rPr lang="en-US" sz="1400" baseline="0" dirty="0"/>
                        <a:t>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Conv</a:t>
                      </a:r>
                      <a:r>
                        <a:rPr lang="en-US" sz="1400" baseline="0" dirty="0"/>
                        <a:t> (</a:t>
                      </a:r>
                      <a:r>
                        <a:rPr lang="en-US" sz="1400" baseline="0" dirty="0" err="1"/>
                        <a:t>C</a:t>
                      </a:r>
                      <a:r>
                        <a:rPr lang="en-US" sz="1400" baseline="-25000" dirty="0" err="1"/>
                        <a:t>out</a:t>
                      </a:r>
                      <a:r>
                        <a:rPr lang="en-US" sz="1400" baseline="0" dirty="0"/>
                        <a:t>=50, K=5, P=2, S=1)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14 x 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20 x 5 x 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1</a:t>
                      </a:r>
                      <a:r>
                        <a:rPr lang="en-US" sz="1400" baseline="0" dirty="0"/>
                        <a:t>4 x 14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MaxPool</a:t>
                      </a:r>
                      <a:r>
                        <a:rPr lang="en-US" sz="1400" dirty="0"/>
                        <a:t>(K=2,</a:t>
                      </a:r>
                      <a:r>
                        <a:rPr lang="en-US" sz="1400" baseline="0" dirty="0"/>
                        <a:t> S=2)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 x 7 x 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Flatten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/>
                        <a:t>Linear (2450</a:t>
                      </a:r>
                      <a:r>
                        <a:rPr lang="en-US" sz="1400" baseline="0" dirty="0"/>
                        <a:t> -&gt; 500)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2450 x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Linear (500 -&gt; 10)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x 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11825" y="5362247"/>
            <a:ext cx="4435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Lecun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“Gradient-based learning applied to document recognition”, 1998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5293" y="2692406"/>
            <a:ext cx="3403752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经过整个网络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空域大小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递减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通过池化和带步长的卷积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通道数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递增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整个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体积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不变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1287652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正则化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11 -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476;p99"/>
          <p:cNvSpPr txBox="1"/>
          <p:nvPr/>
        </p:nvSpPr>
        <p:spPr>
          <a:xfrm>
            <a:off x="147537" y="2433485"/>
            <a:ext cx="2215219" cy="104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23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举例</a:t>
            </a:r>
            <a:r>
              <a:rPr kumimoji="0" lang="en" sz="2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批归一化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数据</a:t>
            </a:r>
            <a:r>
              <a:rPr lang="zh-CN" altLang="en-US" sz="1900" dirty="0">
                <a:solidFill>
                  <a:prstClr val="black"/>
                </a:solidFill>
                <a:latin typeface="Calibri" panose="020F0502020204030204"/>
              </a:rPr>
              <a:t>增强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37" y="1748504"/>
            <a:ext cx="24721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训练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增加随机性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测试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边缘化随机性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oogle Shape;1067;p78"/>
          <p:cNvGrpSpPr/>
          <p:nvPr/>
        </p:nvGrpSpPr>
        <p:grpSpPr>
          <a:xfrm>
            <a:off x="2746376" y="3624328"/>
            <a:ext cx="1697974" cy="1906581"/>
            <a:chOff x="5092556" y="1428881"/>
            <a:chExt cx="2442345" cy="2800379"/>
          </a:xfrm>
        </p:grpSpPr>
        <p:cxnSp>
          <p:nvCxnSpPr>
            <p:cNvPr id="14" name="Google Shape;1068;p78"/>
            <p:cNvCxnSpPr/>
            <p:nvPr/>
          </p:nvCxnSpPr>
          <p:spPr>
            <a:xfrm rot="10800000" flipH="1">
              <a:off x="5446150" y="3275363"/>
              <a:ext cx="1797600" cy="76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Google Shape;1071;p78"/>
            <p:cNvCxnSpPr/>
            <p:nvPr/>
          </p:nvCxnSpPr>
          <p:spPr>
            <a:xfrm rot="10800000" flipH="1">
              <a:off x="5396197" y="3275365"/>
              <a:ext cx="4551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1073;p78"/>
            <p:cNvCxnSpPr/>
            <p:nvPr/>
          </p:nvCxnSpPr>
          <p:spPr>
            <a:xfrm rot="10800000">
              <a:off x="7364350" y="3325313"/>
              <a:ext cx="0" cy="548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1075;p78"/>
            <p:cNvCxnSpPr/>
            <p:nvPr/>
          </p:nvCxnSpPr>
          <p:spPr>
            <a:xfrm rot="10800000">
              <a:off x="6092653" y="3275365"/>
              <a:ext cx="1151100" cy="64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1076;p78"/>
            <p:cNvCxnSpPr/>
            <p:nvPr/>
          </p:nvCxnSpPr>
          <p:spPr>
            <a:xfrm rot="10800000">
              <a:off x="7019050" y="2564188"/>
              <a:ext cx="345300" cy="42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1078;p78"/>
            <p:cNvCxnSpPr/>
            <p:nvPr/>
          </p:nvCxnSpPr>
          <p:spPr>
            <a:xfrm rot="10800000">
              <a:off x="5747053" y="2514540"/>
              <a:ext cx="1496700" cy="51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080;p78"/>
            <p:cNvCxnSpPr/>
            <p:nvPr/>
          </p:nvCxnSpPr>
          <p:spPr>
            <a:xfrm rot="10800000" flipH="1">
              <a:off x="6092447" y="2514540"/>
              <a:ext cx="805800" cy="51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1081;p78"/>
            <p:cNvCxnSpPr/>
            <p:nvPr/>
          </p:nvCxnSpPr>
          <p:spPr>
            <a:xfrm rot="10800000">
              <a:off x="5626253" y="2564340"/>
              <a:ext cx="225000" cy="469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082;p78"/>
            <p:cNvCxnSpPr/>
            <p:nvPr/>
          </p:nvCxnSpPr>
          <p:spPr>
            <a:xfrm rot="10800000">
              <a:off x="6443311" y="1720156"/>
              <a:ext cx="575700" cy="503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084;p78"/>
            <p:cNvCxnSpPr/>
            <p:nvPr/>
          </p:nvCxnSpPr>
          <p:spPr>
            <a:xfrm rot="10800000" flipH="1">
              <a:off x="5747108" y="1720009"/>
              <a:ext cx="455100" cy="553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" name="Google Shape;1085;p78"/>
            <p:cNvSpPr/>
            <p:nvPr/>
          </p:nvSpPr>
          <p:spPr>
            <a:xfrm>
              <a:off x="5105050" y="2984188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Google Shape;1072;p78"/>
            <p:cNvSpPr/>
            <p:nvPr/>
          </p:nvSpPr>
          <p:spPr>
            <a:xfrm>
              <a:off x="5801300" y="2984188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Google Shape;1086;p78"/>
            <p:cNvSpPr/>
            <p:nvPr/>
          </p:nvSpPr>
          <p:spPr>
            <a:xfrm>
              <a:off x="6497550" y="2984188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Google Shape;1070;p78"/>
            <p:cNvSpPr/>
            <p:nvPr/>
          </p:nvSpPr>
          <p:spPr>
            <a:xfrm>
              <a:off x="7193800" y="2984188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Google Shape;1069;p78"/>
            <p:cNvSpPr/>
            <p:nvPr/>
          </p:nvSpPr>
          <p:spPr>
            <a:xfrm>
              <a:off x="5105050" y="3874013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Google Shape;1087;p78"/>
            <p:cNvSpPr/>
            <p:nvPr/>
          </p:nvSpPr>
          <p:spPr>
            <a:xfrm>
              <a:off x="5801300" y="3874013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Google Shape;1088;p78"/>
            <p:cNvSpPr/>
            <p:nvPr/>
          </p:nvSpPr>
          <p:spPr>
            <a:xfrm>
              <a:off x="6497550" y="3874013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Google Shape;1074;p78"/>
            <p:cNvSpPr/>
            <p:nvPr/>
          </p:nvSpPr>
          <p:spPr>
            <a:xfrm>
              <a:off x="7193800" y="3874013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Google Shape;1079;p78"/>
            <p:cNvSpPr/>
            <p:nvPr/>
          </p:nvSpPr>
          <p:spPr>
            <a:xfrm>
              <a:off x="5455961" y="2223256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Google Shape;1089;p78"/>
            <p:cNvSpPr/>
            <p:nvPr/>
          </p:nvSpPr>
          <p:spPr>
            <a:xfrm>
              <a:off x="6152211" y="2223256"/>
              <a:ext cx="341100" cy="341100"/>
            </a:xfrm>
            <a:prstGeom prst="ellipse">
              <a:avLst/>
            </a:prstGeom>
            <a:solidFill>
              <a:srgbClr val="D9D9D9"/>
            </a:solidFill>
            <a:ln w="19050" cap="flat" cmpd="sng">
              <a:solidFill>
                <a:srgbClr val="9999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Google Shape;1077;p78"/>
            <p:cNvSpPr/>
            <p:nvPr/>
          </p:nvSpPr>
          <p:spPr>
            <a:xfrm>
              <a:off x="6848461" y="2223256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Google Shape;1083;p78"/>
            <p:cNvSpPr/>
            <p:nvPr/>
          </p:nvSpPr>
          <p:spPr>
            <a:xfrm>
              <a:off x="6152211" y="1428881"/>
              <a:ext cx="341100" cy="3411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Google Shape;1090;p78"/>
            <p:cNvSpPr/>
            <p:nvPr/>
          </p:nvSpPr>
          <p:spPr>
            <a:xfrm rot="2700000">
              <a:off x="6194380" y="2274803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oogle Shape;1091;p78"/>
            <p:cNvSpPr/>
            <p:nvPr/>
          </p:nvSpPr>
          <p:spPr>
            <a:xfrm rot="2700000">
              <a:off x="5144573" y="30363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Google Shape;1092;p78"/>
            <p:cNvSpPr/>
            <p:nvPr/>
          </p:nvSpPr>
          <p:spPr>
            <a:xfrm rot="2700000">
              <a:off x="6542505" y="30363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Google Shape;1093;p78"/>
            <p:cNvSpPr/>
            <p:nvPr/>
          </p:nvSpPr>
          <p:spPr>
            <a:xfrm rot="2700000">
              <a:off x="6542505" y="39260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Google Shape;1094;p78"/>
            <p:cNvSpPr/>
            <p:nvPr/>
          </p:nvSpPr>
          <p:spPr>
            <a:xfrm rot="2700000">
              <a:off x="5846255" y="3926078"/>
              <a:ext cx="251164" cy="251164"/>
            </a:xfrm>
            <a:prstGeom prst="plus">
              <a:avLst>
                <a:gd name="adj" fmla="val 4072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7" name="Google Shape;1598;p102"/>
          <p:cNvPicPr preferRelativeResize="0"/>
          <p:nvPr/>
        </p:nvPicPr>
        <p:blipFill rotWithShape="1">
          <a:blip r:embed="rId2">
            <a:alphaModFix/>
          </a:blip>
          <a:srcRect t="13186"/>
          <a:stretch/>
        </p:blipFill>
        <p:spPr>
          <a:xfrm>
            <a:off x="5090380" y="1655594"/>
            <a:ext cx="1346564" cy="126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599;p102"/>
          <p:cNvSpPr/>
          <p:nvPr/>
        </p:nvSpPr>
        <p:spPr>
          <a:xfrm>
            <a:off x="5207491" y="1756742"/>
            <a:ext cx="729110" cy="72911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008116" y="3115254"/>
            <a:ext cx="1226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275801" y="95548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随机深度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5266603" y="1204622"/>
            <a:ext cx="1036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Cutout</a:t>
            </a:r>
          </a:p>
        </p:txBody>
      </p:sp>
      <p:pic>
        <p:nvPicPr>
          <p:cNvPr id="142" name="Google Shape;1484;p100"/>
          <p:cNvPicPr preferRelativeResize="0"/>
          <p:nvPr/>
        </p:nvPicPr>
        <p:blipFill rotWithShape="1">
          <a:blip r:embed="rId3">
            <a:alphaModFix/>
          </a:blip>
          <a:srcRect r="69449"/>
          <a:stretch/>
        </p:blipFill>
        <p:spPr>
          <a:xfrm>
            <a:off x="363416" y="3869741"/>
            <a:ext cx="1748803" cy="174238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Rectangle 142"/>
          <p:cNvSpPr/>
          <p:nvPr/>
        </p:nvSpPr>
        <p:spPr>
          <a:xfrm>
            <a:off x="397397" y="349673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分数池化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336" y="3638212"/>
            <a:ext cx="1666812" cy="1902821"/>
          </a:xfrm>
          <a:prstGeom prst="rect">
            <a:avLst/>
          </a:prstGeom>
        </p:spPr>
      </p:pic>
      <p:sp>
        <p:nvSpPr>
          <p:cNvPr id="145" name="Rectangle 144"/>
          <p:cNvSpPr/>
          <p:nvPr/>
        </p:nvSpPr>
        <p:spPr>
          <a:xfrm>
            <a:off x="4631391" y="3118391"/>
            <a:ext cx="1835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DropConnect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785" y="1387728"/>
            <a:ext cx="1005829" cy="2065159"/>
          </a:xfrm>
          <a:prstGeom prst="rect">
            <a:avLst/>
          </a:prstGeom>
        </p:spPr>
      </p:pic>
      <p:pic>
        <p:nvPicPr>
          <p:cNvPr id="147" name="Google Shape;1617;p103"/>
          <p:cNvPicPr preferRelativeResize="0"/>
          <p:nvPr/>
        </p:nvPicPr>
        <p:blipFill rotWithShape="1">
          <a:blip r:embed="rId2">
            <a:alphaModFix amt="60000"/>
          </a:blip>
          <a:srcRect t="13186"/>
          <a:stretch/>
        </p:blipFill>
        <p:spPr>
          <a:xfrm>
            <a:off x="7201980" y="4188229"/>
            <a:ext cx="1453793" cy="136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618;p103"/>
          <p:cNvPicPr preferRelativeResize="0"/>
          <p:nvPr/>
        </p:nvPicPr>
        <p:blipFill rotWithShape="1">
          <a:blip r:embed="rId6">
            <a:alphaModFix amt="40000"/>
          </a:blip>
          <a:srcRect l="18446" t="3633" r="4470"/>
          <a:stretch/>
        </p:blipFill>
        <p:spPr>
          <a:xfrm>
            <a:off x="7201992" y="4188227"/>
            <a:ext cx="1453793" cy="136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Rectangle 148"/>
          <p:cNvSpPr/>
          <p:nvPr/>
        </p:nvSpPr>
        <p:spPr>
          <a:xfrm>
            <a:off x="7419702" y="3740443"/>
            <a:ext cx="971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Mixup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691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zh-CN" altLang="en-US" sz="4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第九章</a:t>
            </a:r>
            <a:r>
              <a:rPr kumimoji="1" lang="en-US" altLang="zh-CN" sz="4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-</a:t>
            </a:r>
            <a:r>
              <a:rPr kumimoji="1" lang="zh-CN" altLang="en-US" sz="4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第十二章 </a:t>
            </a:r>
            <a:br>
              <a:rPr kumimoji="1" lang="en-US" altLang="zh-CN" sz="4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</a:br>
            <a:r>
              <a:rPr kumimoji="1" lang="zh-CN" altLang="en-US" sz="4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图像分类、语义分割、目标检测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15 -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59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100;p14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69348" y="2558517"/>
            <a:ext cx="2093154" cy="18118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1;p14"/>
          <p:cNvSpPr txBox="1"/>
          <p:nvPr/>
        </p:nvSpPr>
        <p:spPr>
          <a:xfrm>
            <a:off x="120110" y="1689853"/>
            <a:ext cx="2006777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" sz="2000" b="1" dirty="0">
                <a:solidFill>
                  <a:prstClr val="black"/>
                </a:solidFill>
                <a:latin typeface="Calibri" panose="020F0502020204030204"/>
              </a:rPr>
              <a:t>图像</a:t>
            </a:r>
            <a:r>
              <a:rPr lang="zh-CN" altLang="en-US" sz="2000" b="1" dirty="0">
                <a:solidFill>
                  <a:prstClr val="black"/>
                </a:solidFill>
                <a:latin typeface="Calibri" panose="020F0502020204030204"/>
              </a:rPr>
              <a:t>分类</a:t>
            </a:r>
            <a:r>
              <a:rPr lang="en" sz="20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sz="20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Google Shape;102;p14"/>
          <p:cNvSpPr txBox="1"/>
          <p:nvPr/>
        </p:nvSpPr>
        <p:spPr>
          <a:xfrm>
            <a:off x="2313464" y="1689853"/>
            <a:ext cx="2141142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-US" sz="2000" b="1" dirty="0">
                <a:solidFill>
                  <a:prstClr val="black"/>
                </a:solidFill>
                <a:latin typeface="Calibri" panose="020F0502020204030204"/>
              </a:rPr>
              <a:t>图像</a:t>
            </a:r>
            <a:r>
              <a:rPr lang="zh-CN" altLang="en" sz="2000" b="1" dirty="0">
                <a:solidFill>
                  <a:prstClr val="black"/>
                </a:solidFill>
                <a:latin typeface="Calibri" panose="020F0502020204030204"/>
              </a:rPr>
              <a:t>语义</a:t>
            </a:r>
            <a:r>
              <a:rPr lang="zh-CN" altLang="en-US" sz="2000" b="1" dirty="0">
                <a:solidFill>
                  <a:prstClr val="black"/>
                </a:solidFill>
                <a:latin typeface="Calibri" panose="020F0502020204030204"/>
              </a:rPr>
              <a:t>分割</a:t>
            </a:r>
            <a:endParaRPr sz="20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7" name="Google Shape;103;p14"/>
          <p:cNvSpPr txBox="1"/>
          <p:nvPr/>
        </p:nvSpPr>
        <p:spPr>
          <a:xfrm>
            <a:off x="4561203" y="1748263"/>
            <a:ext cx="2226920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" sz="2000" b="1" dirty="0">
                <a:solidFill>
                  <a:prstClr val="black"/>
                </a:solidFill>
                <a:latin typeface="Calibri" panose="020F0502020204030204"/>
              </a:rPr>
              <a:t>目标</a:t>
            </a:r>
            <a:r>
              <a:rPr lang="zh-CN" altLang="en-US" sz="2000" b="1" dirty="0">
                <a:solidFill>
                  <a:prstClr val="black"/>
                </a:solidFill>
                <a:latin typeface="Calibri" panose="020F0502020204030204"/>
              </a:rPr>
              <a:t>检测</a:t>
            </a:r>
            <a:endParaRPr sz="20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8" name="Google Shape;104;p14"/>
          <p:cNvSpPr txBox="1"/>
          <p:nvPr/>
        </p:nvSpPr>
        <p:spPr>
          <a:xfrm>
            <a:off x="6806743" y="1669934"/>
            <a:ext cx="2226920" cy="85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zh-CN" altLang="en" sz="2000" b="1" dirty="0">
                <a:solidFill>
                  <a:prstClr val="black"/>
                </a:solidFill>
                <a:latin typeface="Calibri" panose="020F0502020204030204"/>
              </a:rPr>
              <a:t>实例</a:t>
            </a:r>
            <a:r>
              <a:rPr lang="zh-CN" altLang="en-US" sz="2000" b="1" dirty="0">
                <a:solidFill>
                  <a:prstClr val="black"/>
                </a:solidFill>
                <a:latin typeface="Calibri" panose="020F0502020204030204"/>
              </a:rPr>
              <a:t>分割</a:t>
            </a:r>
            <a:endParaRPr sz="20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" name="Google Shape;105;p14"/>
          <p:cNvSpPr txBox="1"/>
          <p:nvPr/>
        </p:nvSpPr>
        <p:spPr>
          <a:xfrm>
            <a:off x="70323" y="4386627"/>
            <a:ext cx="2106351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1799" b="1">
                <a:solidFill>
                  <a:prstClr val="black"/>
                </a:solidFill>
                <a:latin typeface="Calibri" panose="020F0502020204030204"/>
              </a:rPr>
              <a:t>CAT</a:t>
            </a:r>
            <a:endParaRPr sz="1799" b="1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759" y="2600641"/>
            <a:ext cx="2093155" cy="17980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07;p14"/>
          <p:cNvGrpSpPr/>
          <p:nvPr/>
        </p:nvGrpSpPr>
        <p:grpSpPr>
          <a:xfrm>
            <a:off x="6916814" y="2600643"/>
            <a:ext cx="2106327" cy="1811827"/>
            <a:chOff x="6917425" y="1743175"/>
            <a:chExt cx="2106876" cy="1812299"/>
          </a:xfrm>
        </p:grpSpPr>
        <p:pic>
          <p:nvPicPr>
            <p:cNvPr id="12" name="Google Shape;10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425" y="1743175"/>
              <a:ext cx="2106876" cy="181229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3" name="Google Shape;109;p14"/>
            <p:cNvSpPr/>
            <p:nvPr/>
          </p:nvSpPr>
          <p:spPr>
            <a:xfrm>
              <a:off x="7327080" y="2501842"/>
              <a:ext cx="705915" cy="1053130"/>
            </a:xfrm>
            <a:custGeom>
              <a:avLst/>
              <a:gdLst/>
              <a:ahLst/>
              <a:cxnLst/>
              <a:rect l="l" t="t" r="r" b="b"/>
              <a:pathLst>
                <a:path w="91916" h="119538" extrusionOk="0">
                  <a:moveTo>
                    <a:pt x="26194" y="15716"/>
                  </a:moveTo>
                  <a:lnTo>
                    <a:pt x="20003" y="34766"/>
                  </a:lnTo>
                  <a:lnTo>
                    <a:pt x="30004" y="44291"/>
                  </a:lnTo>
                  <a:lnTo>
                    <a:pt x="23575" y="57626"/>
                  </a:lnTo>
                  <a:lnTo>
                    <a:pt x="8096" y="43577"/>
                  </a:lnTo>
                  <a:lnTo>
                    <a:pt x="953" y="45005"/>
                  </a:lnTo>
                  <a:lnTo>
                    <a:pt x="0" y="65008"/>
                  </a:lnTo>
                  <a:lnTo>
                    <a:pt x="14050" y="71437"/>
                  </a:lnTo>
                  <a:lnTo>
                    <a:pt x="27146" y="69770"/>
                  </a:lnTo>
                  <a:lnTo>
                    <a:pt x="22622" y="87868"/>
                  </a:lnTo>
                  <a:lnTo>
                    <a:pt x="26432" y="108108"/>
                  </a:lnTo>
                  <a:lnTo>
                    <a:pt x="21670" y="119538"/>
                  </a:lnTo>
                  <a:lnTo>
                    <a:pt x="44291" y="119300"/>
                  </a:lnTo>
                  <a:lnTo>
                    <a:pt x="39291" y="98822"/>
                  </a:lnTo>
                  <a:lnTo>
                    <a:pt x="46673" y="92630"/>
                  </a:lnTo>
                  <a:lnTo>
                    <a:pt x="60722" y="91916"/>
                  </a:lnTo>
                  <a:lnTo>
                    <a:pt x="64532" y="99060"/>
                  </a:lnTo>
                  <a:lnTo>
                    <a:pt x="52388" y="118110"/>
                  </a:lnTo>
                  <a:lnTo>
                    <a:pt x="73105" y="118586"/>
                  </a:lnTo>
                  <a:lnTo>
                    <a:pt x="85963" y="90487"/>
                  </a:lnTo>
                  <a:lnTo>
                    <a:pt x="81915" y="78343"/>
                  </a:lnTo>
                  <a:lnTo>
                    <a:pt x="91916" y="67389"/>
                  </a:lnTo>
                  <a:lnTo>
                    <a:pt x="87392" y="59769"/>
                  </a:lnTo>
                  <a:lnTo>
                    <a:pt x="85963" y="40481"/>
                  </a:lnTo>
                  <a:lnTo>
                    <a:pt x="83106" y="38100"/>
                  </a:lnTo>
                  <a:lnTo>
                    <a:pt x="86201" y="29527"/>
                  </a:lnTo>
                  <a:lnTo>
                    <a:pt x="79772" y="23812"/>
                  </a:lnTo>
                  <a:lnTo>
                    <a:pt x="77629" y="16907"/>
                  </a:lnTo>
                  <a:lnTo>
                    <a:pt x="78820" y="7382"/>
                  </a:lnTo>
                  <a:lnTo>
                    <a:pt x="70961" y="2143"/>
                  </a:lnTo>
                  <a:lnTo>
                    <a:pt x="65485" y="6191"/>
                  </a:lnTo>
                  <a:lnTo>
                    <a:pt x="55245" y="0"/>
                  </a:lnTo>
                  <a:lnTo>
                    <a:pt x="42148" y="1428"/>
                  </a:lnTo>
                  <a:lnTo>
                    <a:pt x="38338" y="4286"/>
                  </a:lnTo>
                  <a:lnTo>
                    <a:pt x="26194" y="2619"/>
                  </a:lnTo>
                  <a:lnTo>
                    <a:pt x="22860" y="10715"/>
                  </a:lnTo>
                  <a:close/>
                </a:path>
              </a:pathLst>
            </a:cu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110;p14"/>
            <p:cNvSpPr/>
            <p:nvPr/>
          </p:nvSpPr>
          <p:spPr>
            <a:xfrm>
              <a:off x="7975570" y="2631128"/>
              <a:ext cx="372409" cy="819776"/>
            </a:xfrm>
            <a:custGeom>
              <a:avLst/>
              <a:gdLst/>
              <a:ahLst/>
              <a:cxnLst/>
              <a:rect l="l" t="t" r="r" b="b"/>
              <a:pathLst>
                <a:path w="46435" h="84058" extrusionOk="0">
                  <a:moveTo>
                    <a:pt x="6430" y="41672"/>
                  </a:moveTo>
                  <a:lnTo>
                    <a:pt x="13097" y="5477"/>
                  </a:lnTo>
                  <a:lnTo>
                    <a:pt x="22384" y="0"/>
                  </a:lnTo>
                  <a:lnTo>
                    <a:pt x="35719" y="2620"/>
                  </a:lnTo>
                  <a:lnTo>
                    <a:pt x="39529" y="10240"/>
                  </a:lnTo>
                  <a:lnTo>
                    <a:pt x="46435" y="14526"/>
                  </a:lnTo>
                  <a:lnTo>
                    <a:pt x="45720" y="26432"/>
                  </a:lnTo>
                  <a:lnTo>
                    <a:pt x="45720" y="42148"/>
                  </a:lnTo>
                  <a:lnTo>
                    <a:pt x="39053" y="53340"/>
                  </a:lnTo>
                  <a:lnTo>
                    <a:pt x="39053" y="65961"/>
                  </a:lnTo>
                  <a:lnTo>
                    <a:pt x="33814" y="73105"/>
                  </a:lnTo>
                  <a:lnTo>
                    <a:pt x="37148" y="81677"/>
                  </a:lnTo>
                  <a:lnTo>
                    <a:pt x="25956" y="84058"/>
                  </a:lnTo>
                  <a:lnTo>
                    <a:pt x="18812" y="80248"/>
                  </a:lnTo>
                  <a:lnTo>
                    <a:pt x="27147" y="64532"/>
                  </a:lnTo>
                  <a:lnTo>
                    <a:pt x="14764" y="62627"/>
                  </a:lnTo>
                  <a:lnTo>
                    <a:pt x="11907" y="64294"/>
                  </a:lnTo>
                  <a:lnTo>
                    <a:pt x="12859" y="75962"/>
                  </a:lnTo>
                  <a:lnTo>
                    <a:pt x="0" y="77629"/>
                  </a:lnTo>
                  <a:lnTo>
                    <a:pt x="4763" y="65247"/>
                  </a:lnTo>
                  <a:lnTo>
                    <a:pt x="3810" y="59770"/>
                  </a:lnTo>
                  <a:lnTo>
                    <a:pt x="7144" y="51912"/>
                  </a:lnTo>
                  <a:lnTo>
                    <a:pt x="11192" y="46673"/>
                  </a:lnTo>
                  <a:close/>
                </a:path>
              </a:pathLst>
            </a:custGeom>
            <a:solidFill>
              <a:srgbClr val="00FF00"/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11;p14"/>
            <p:cNvSpPr/>
            <p:nvPr/>
          </p:nvSpPr>
          <p:spPr>
            <a:xfrm>
              <a:off x="8313674" y="2512690"/>
              <a:ext cx="317023" cy="715268"/>
            </a:xfrm>
            <a:custGeom>
              <a:avLst/>
              <a:gdLst/>
              <a:ahLst/>
              <a:cxnLst/>
              <a:rect l="l" t="t" r="r" b="b"/>
              <a:pathLst>
                <a:path w="39529" h="73342" extrusionOk="0">
                  <a:moveTo>
                    <a:pt x="4048" y="20955"/>
                  </a:moveTo>
                  <a:lnTo>
                    <a:pt x="10954" y="5953"/>
                  </a:lnTo>
                  <a:lnTo>
                    <a:pt x="10954" y="0"/>
                  </a:lnTo>
                  <a:lnTo>
                    <a:pt x="17145" y="2857"/>
                  </a:lnTo>
                  <a:lnTo>
                    <a:pt x="27146" y="4048"/>
                  </a:lnTo>
                  <a:lnTo>
                    <a:pt x="32385" y="952"/>
                  </a:lnTo>
                  <a:lnTo>
                    <a:pt x="32623" y="8096"/>
                  </a:lnTo>
                  <a:lnTo>
                    <a:pt x="39529" y="28575"/>
                  </a:lnTo>
                  <a:lnTo>
                    <a:pt x="36433" y="45006"/>
                  </a:lnTo>
                  <a:lnTo>
                    <a:pt x="31671" y="60007"/>
                  </a:lnTo>
                  <a:lnTo>
                    <a:pt x="33338" y="70247"/>
                  </a:lnTo>
                  <a:lnTo>
                    <a:pt x="24289" y="73104"/>
                  </a:lnTo>
                  <a:lnTo>
                    <a:pt x="20955" y="72866"/>
                  </a:lnTo>
                  <a:lnTo>
                    <a:pt x="10954" y="73342"/>
                  </a:lnTo>
                  <a:lnTo>
                    <a:pt x="6191" y="71437"/>
                  </a:lnTo>
                  <a:lnTo>
                    <a:pt x="9525" y="67151"/>
                  </a:lnTo>
                  <a:lnTo>
                    <a:pt x="0" y="66675"/>
                  </a:lnTo>
                  <a:lnTo>
                    <a:pt x="4524" y="58341"/>
                  </a:lnTo>
                  <a:lnTo>
                    <a:pt x="8096" y="55959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" name="Google Shape;112;p14"/>
          <p:cNvSpPr/>
          <p:nvPr/>
        </p:nvSpPr>
        <p:spPr>
          <a:xfrm rot="-5400000">
            <a:off x="6681575" y="2941922"/>
            <a:ext cx="351809" cy="4123326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Google Shape;113;p14"/>
          <p:cNvSpPr/>
          <p:nvPr/>
        </p:nvSpPr>
        <p:spPr>
          <a:xfrm rot="-5400000">
            <a:off x="933423" y="3965550"/>
            <a:ext cx="351809" cy="2095254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Google Shape;114;p14"/>
          <p:cNvSpPr txBox="1"/>
          <p:nvPr/>
        </p:nvSpPr>
        <p:spPr>
          <a:xfrm>
            <a:off x="2400367" y="4310447"/>
            <a:ext cx="2006777" cy="65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1799" b="1">
                <a:solidFill>
                  <a:srgbClr val="6AA84F"/>
                </a:solidFill>
                <a:latin typeface="Calibri" panose="020F0502020204030204"/>
              </a:rPr>
              <a:t>GRASS</a:t>
            </a:r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" sz="1799" b="1">
                <a:solidFill>
                  <a:srgbClr val="F1C232"/>
                </a:solidFill>
                <a:latin typeface="Calibri" panose="020F0502020204030204"/>
              </a:rPr>
              <a:t>CAT</a:t>
            </a:r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" sz="1799" b="1">
                <a:solidFill>
                  <a:srgbClr val="A64D79"/>
                </a:solidFill>
                <a:latin typeface="Calibri" panose="020F0502020204030204"/>
              </a:rPr>
              <a:t>TREE</a:t>
            </a:r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" sz="1799" b="1">
                <a:solidFill>
                  <a:srgbClr val="4A86E8"/>
                </a:solidFill>
                <a:latin typeface="Calibri" panose="020F0502020204030204"/>
              </a:rPr>
              <a:t>SKY</a:t>
            </a:r>
            <a:endParaRPr sz="1799" b="1">
              <a:solidFill>
                <a:srgbClr val="4A86E8"/>
              </a:solidFill>
              <a:latin typeface="Calibri" panose="020F0502020204030204"/>
            </a:endParaRPr>
          </a:p>
        </p:txBody>
      </p:sp>
      <p:sp>
        <p:nvSpPr>
          <p:cNvPr id="19" name="Google Shape;115;p14"/>
          <p:cNvSpPr txBox="1"/>
          <p:nvPr/>
        </p:nvSpPr>
        <p:spPr>
          <a:xfrm>
            <a:off x="4724137" y="4386627"/>
            <a:ext cx="2006777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1799" b="1">
                <a:solidFill>
                  <a:srgbClr val="FF0000"/>
                </a:solidFill>
                <a:latin typeface="Calibri" panose="020F0502020204030204"/>
              </a:rPr>
              <a:t>DOG</a:t>
            </a:r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" sz="1799" b="1">
                <a:solidFill>
                  <a:srgbClr val="6AA84F"/>
                </a:solidFill>
                <a:latin typeface="Calibri" panose="020F0502020204030204"/>
              </a:rPr>
              <a:t>DOG</a:t>
            </a:r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" sz="1799" b="1">
                <a:solidFill>
                  <a:srgbClr val="4A86E8"/>
                </a:solidFill>
                <a:latin typeface="Calibri" panose="020F0502020204030204"/>
              </a:rPr>
              <a:t>CAT</a:t>
            </a:r>
            <a:endParaRPr sz="1799" b="1">
              <a:solidFill>
                <a:srgbClr val="4A86E8"/>
              </a:solidFill>
              <a:latin typeface="Calibri" panose="020F0502020204030204"/>
            </a:endParaRPr>
          </a:p>
        </p:txBody>
      </p:sp>
      <p:sp>
        <p:nvSpPr>
          <p:cNvPr id="20" name="Google Shape;116;p14"/>
          <p:cNvSpPr txBox="1"/>
          <p:nvPr/>
        </p:nvSpPr>
        <p:spPr>
          <a:xfrm>
            <a:off x="7016365" y="4386627"/>
            <a:ext cx="2006777" cy="36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>
              <a:buClr>
                <a:prstClr val="black"/>
              </a:buClr>
              <a:buSzPts val="1100"/>
            </a:pPr>
            <a:r>
              <a:rPr lang="en" sz="1799" b="1">
                <a:solidFill>
                  <a:srgbClr val="FF0000"/>
                </a:solidFill>
                <a:latin typeface="Calibri" panose="020F0502020204030204"/>
              </a:rPr>
              <a:t>DOG</a:t>
            </a:r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" sz="1799" b="1">
                <a:solidFill>
                  <a:srgbClr val="6AA84F"/>
                </a:solidFill>
                <a:latin typeface="Calibri" panose="020F0502020204030204"/>
              </a:rPr>
              <a:t>DOG</a:t>
            </a:r>
            <a:r>
              <a:rPr lang="en" sz="1799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" sz="1799" b="1">
                <a:solidFill>
                  <a:srgbClr val="4A86E8"/>
                </a:solidFill>
                <a:latin typeface="Calibri" panose="020F0502020204030204"/>
              </a:rPr>
              <a:t>CAT</a:t>
            </a:r>
            <a:endParaRPr sz="1799" b="1">
              <a:solidFill>
                <a:srgbClr val="4A86E8"/>
              </a:solidFill>
              <a:latin typeface="Calibri" panose="020F0502020204030204"/>
            </a:endParaRPr>
          </a:p>
          <a:p>
            <a:pPr algn="ctr" defTabSz="685800"/>
            <a:endParaRPr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Google Shape;117;p14"/>
          <p:cNvSpPr txBox="1"/>
          <p:nvPr/>
        </p:nvSpPr>
        <p:spPr>
          <a:xfrm>
            <a:off x="174020" y="5124759"/>
            <a:ext cx="1883810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No spatial extent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118;p14"/>
          <p:cNvSpPr txBox="1"/>
          <p:nvPr/>
        </p:nvSpPr>
        <p:spPr>
          <a:xfrm>
            <a:off x="5862026" y="5124744"/>
            <a:ext cx="1852193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Multiple Object</a:t>
            </a:r>
            <a:r>
              <a:rPr lang="en-US" sz="1865" dirty="0">
                <a:solidFill>
                  <a:prstClr val="black"/>
                </a:solidFill>
                <a:latin typeface="Calibri" panose="020F0502020204030204"/>
              </a:rPr>
              <a:t>s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Google Shape;119;p14"/>
          <p:cNvSpPr/>
          <p:nvPr/>
        </p:nvSpPr>
        <p:spPr>
          <a:xfrm rot="-5400000">
            <a:off x="3241646" y="3978832"/>
            <a:ext cx="351809" cy="2066462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120;p14"/>
          <p:cNvSpPr txBox="1"/>
          <p:nvPr/>
        </p:nvSpPr>
        <p:spPr>
          <a:xfrm>
            <a:off x="2201388" y="5124744"/>
            <a:ext cx="2336366" cy="3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No objects, just pixels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121;p14"/>
          <p:cNvSpPr txBox="1"/>
          <p:nvPr/>
        </p:nvSpPr>
        <p:spPr>
          <a:xfrm>
            <a:off x="7940462" y="5395273"/>
            <a:ext cx="1194623" cy="25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5"/>
              </a:rPr>
              <a:t>This image</a:t>
            </a:r>
            <a:r>
              <a:rPr lang="en" sz="600">
                <a:solidFill>
                  <a:srgbClr val="999999"/>
                </a:solidFill>
                <a:latin typeface="Calibri" panose="020F0502020204030204"/>
              </a:rPr>
              <a:t> is </a:t>
            </a:r>
            <a:r>
              <a:rPr lang="en" sz="600" u="sng">
                <a:solidFill>
                  <a:srgbClr val="999999"/>
                </a:solidFill>
                <a:latin typeface="Calibri" panose="020F0502020204030204"/>
                <a:hlinkClick r:id="rId6"/>
              </a:rPr>
              <a:t>CC0 public domain</a:t>
            </a:r>
            <a:endParaRPr sz="600" dirty="0">
              <a:solidFill>
                <a:srgbClr val="999999"/>
              </a:solidFill>
              <a:latin typeface="Calibri" panose="020F0502020204030204"/>
            </a:endParaRPr>
          </a:p>
        </p:txBody>
      </p:sp>
      <p:grpSp>
        <p:nvGrpSpPr>
          <p:cNvPr id="26" name="Google Shape;122;p14"/>
          <p:cNvGrpSpPr/>
          <p:nvPr/>
        </p:nvGrpSpPr>
        <p:grpSpPr>
          <a:xfrm>
            <a:off x="2301776" y="2555353"/>
            <a:ext cx="2141052" cy="1818140"/>
            <a:chOff x="2277225" y="713289"/>
            <a:chExt cx="3568755" cy="2932300"/>
          </a:xfrm>
        </p:grpSpPr>
        <p:grpSp>
          <p:nvGrpSpPr>
            <p:cNvPr id="27" name="Google Shape;123;p14"/>
            <p:cNvGrpSpPr/>
            <p:nvPr/>
          </p:nvGrpSpPr>
          <p:grpSpPr>
            <a:xfrm>
              <a:off x="2277225" y="713289"/>
              <a:ext cx="3562639" cy="2932300"/>
              <a:chOff x="2401325" y="1743175"/>
              <a:chExt cx="2093699" cy="1812299"/>
            </a:xfrm>
          </p:grpSpPr>
          <p:pic>
            <p:nvPicPr>
              <p:cNvPr id="31" name="Google Shape;124;p14"/>
              <p:cNvPicPr preferRelativeResize="0"/>
              <p:nvPr/>
            </p:nvPicPr>
            <p:blipFill rotWithShape="1">
              <a:blip r:embed="rId2">
                <a:alphaModFix/>
              </a:blip>
              <a:srcRect l="9279" r="25734"/>
              <a:stretch/>
            </p:blipFill>
            <p:spPr>
              <a:xfrm>
                <a:off x="2401325" y="1743175"/>
                <a:ext cx="2093699" cy="181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Google Shape;125;p14"/>
              <p:cNvSpPr/>
              <p:nvPr/>
            </p:nvSpPr>
            <p:spPr>
              <a:xfrm>
                <a:off x="2466169" y="2111305"/>
                <a:ext cx="1608200" cy="1150000"/>
              </a:xfrm>
              <a:custGeom>
                <a:avLst/>
                <a:gdLst/>
                <a:ahLst/>
                <a:cxnLst/>
                <a:rect l="l" t="t" r="r" b="b"/>
                <a:pathLst>
                  <a:path w="64328" h="46000" extrusionOk="0">
                    <a:moveTo>
                      <a:pt x="2367" y="7601"/>
                    </a:moveTo>
                    <a:lnTo>
                      <a:pt x="14375" y="6468"/>
                    </a:lnTo>
                    <a:lnTo>
                      <a:pt x="27313" y="10422"/>
                    </a:lnTo>
                    <a:lnTo>
                      <a:pt x="36297" y="13297"/>
                    </a:lnTo>
                    <a:lnTo>
                      <a:pt x="39532" y="12218"/>
                    </a:lnTo>
                    <a:lnTo>
                      <a:pt x="38094" y="6110"/>
                    </a:lnTo>
                    <a:lnTo>
                      <a:pt x="38094" y="1438"/>
                    </a:lnTo>
                    <a:lnTo>
                      <a:pt x="40251" y="1078"/>
                    </a:lnTo>
                    <a:lnTo>
                      <a:pt x="46359" y="6110"/>
                    </a:lnTo>
                    <a:lnTo>
                      <a:pt x="56062" y="5391"/>
                    </a:lnTo>
                    <a:lnTo>
                      <a:pt x="61812" y="0"/>
                    </a:lnTo>
                    <a:lnTo>
                      <a:pt x="64328" y="1078"/>
                    </a:lnTo>
                    <a:lnTo>
                      <a:pt x="63968" y="10063"/>
                    </a:lnTo>
                    <a:lnTo>
                      <a:pt x="62532" y="18688"/>
                    </a:lnTo>
                    <a:lnTo>
                      <a:pt x="61093" y="21562"/>
                    </a:lnTo>
                    <a:lnTo>
                      <a:pt x="63609" y="24797"/>
                    </a:lnTo>
                    <a:lnTo>
                      <a:pt x="64328" y="29828"/>
                    </a:lnTo>
                    <a:lnTo>
                      <a:pt x="64328" y="34140"/>
                    </a:lnTo>
                    <a:lnTo>
                      <a:pt x="60735" y="37734"/>
                    </a:lnTo>
                    <a:lnTo>
                      <a:pt x="55703" y="35218"/>
                    </a:lnTo>
                    <a:lnTo>
                      <a:pt x="57141" y="28750"/>
                    </a:lnTo>
                    <a:lnTo>
                      <a:pt x="53187" y="31266"/>
                    </a:lnTo>
                    <a:lnTo>
                      <a:pt x="48515" y="32703"/>
                    </a:lnTo>
                    <a:lnTo>
                      <a:pt x="49235" y="35937"/>
                    </a:lnTo>
                    <a:lnTo>
                      <a:pt x="50476" y="39345"/>
                    </a:lnTo>
                    <a:lnTo>
                      <a:pt x="50312" y="43484"/>
                    </a:lnTo>
                    <a:lnTo>
                      <a:pt x="47438" y="46000"/>
                    </a:lnTo>
                    <a:lnTo>
                      <a:pt x="42406" y="42406"/>
                    </a:lnTo>
                    <a:lnTo>
                      <a:pt x="40251" y="36655"/>
                    </a:lnTo>
                    <a:lnTo>
                      <a:pt x="35219" y="37375"/>
                    </a:lnTo>
                    <a:lnTo>
                      <a:pt x="34142" y="33422"/>
                    </a:lnTo>
                    <a:lnTo>
                      <a:pt x="32345" y="25516"/>
                    </a:lnTo>
                    <a:lnTo>
                      <a:pt x="31625" y="19405"/>
                    </a:lnTo>
                    <a:lnTo>
                      <a:pt x="25156" y="15453"/>
                    </a:lnTo>
                    <a:lnTo>
                      <a:pt x="15453" y="12218"/>
                    </a:lnTo>
                    <a:lnTo>
                      <a:pt x="9703" y="10780"/>
                    </a:lnTo>
                    <a:lnTo>
                      <a:pt x="4313" y="11500"/>
                    </a:lnTo>
                    <a:lnTo>
                      <a:pt x="0" y="10422"/>
                    </a:lnTo>
                  </a:path>
                </a:pathLst>
              </a:custGeom>
              <a:solidFill>
                <a:srgbClr val="FFD966"/>
              </a:solidFill>
              <a:ln w="38100" cap="flat" cmpd="sng">
                <a:solidFill>
                  <a:srgbClr val="FFD9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8" name="Google Shape;126;p14"/>
            <p:cNvSpPr/>
            <p:nvPr/>
          </p:nvSpPr>
          <p:spPr>
            <a:xfrm>
              <a:off x="2291955" y="1786552"/>
              <a:ext cx="3554025" cy="1835050"/>
            </a:xfrm>
            <a:custGeom>
              <a:avLst/>
              <a:gdLst/>
              <a:ahLst/>
              <a:cxnLst/>
              <a:rect l="l" t="t" r="r" b="b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/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Google Shape;127;p14"/>
            <p:cNvSpPr/>
            <p:nvPr/>
          </p:nvSpPr>
          <p:spPr>
            <a:xfrm>
              <a:off x="2285997" y="781997"/>
              <a:ext cx="3548025" cy="1279900"/>
            </a:xfrm>
            <a:custGeom>
              <a:avLst/>
              <a:gdLst/>
              <a:ahLst/>
              <a:cxnLst/>
              <a:rect l="l" t="t" r="r" b="b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/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28;p14"/>
            <p:cNvSpPr/>
            <p:nvPr/>
          </p:nvSpPr>
          <p:spPr>
            <a:xfrm>
              <a:off x="2297900" y="716500"/>
              <a:ext cx="3518300" cy="773900"/>
            </a:xfrm>
            <a:custGeom>
              <a:avLst/>
              <a:gdLst/>
              <a:ahLst/>
              <a:cxnLst/>
              <a:rect l="l" t="t" r="r" b="b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/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42903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A9D4D-4185-BD4F-98E1-B3D9860C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第二章 图像形成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437AEB-5F0B-F040-91FE-79A1D003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针孔相机模型</a:t>
            </a:r>
            <a:endParaRPr kumimoji="1" lang="en-US" altLang="zh-CN" dirty="0"/>
          </a:p>
          <a:p>
            <a:r>
              <a:rPr kumimoji="1" lang="zh-CN" altLang="en-US" dirty="0"/>
              <a:t>几何模型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2800" dirty="0"/>
              <a:t>            内部参数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CN" altLang="en-US" sz="2800" dirty="0"/>
              <a:t>            外部参数</a:t>
            </a:r>
            <a:endParaRPr kumimoji="1" lang="en-US" altLang="zh-CN" sz="28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9901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420EC-D9D1-6A46-A071-CA3A2B7A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>
                <a:solidFill>
                  <a:prstClr val="black"/>
                </a:solidFill>
              </a:rPr>
              <a:t>第九章</a:t>
            </a:r>
            <a:r>
              <a:rPr kumimoji="1" lang="en-US" altLang="zh-CN" dirty="0">
                <a:solidFill>
                  <a:prstClr val="black"/>
                </a:solidFill>
              </a:rPr>
              <a:t>-</a:t>
            </a:r>
            <a:r>
              <a:rPr kumimoji="1" lang="zh-CN" altLang="en-US" dirty="0">
                <a:solidFill>
                  <a:prstClr val="black"/>
                </a:solidFill>
              </a:rPr>
              <a:t>第十二章 </a:t>
            </a:r>
            <a:br>
              <a:rPr kumimoji="1" lang="en-US" altLang="zh-CN" dirty="0">
                <a:solidFill>
                  <a:prstClr val="black"/>
                </a:solidFill>
              </a:rPr>
            </a:br>
            <a:r>
              <a:rPr kumimoji="1" lang="zh-CN" altLang="en-US" dirty="0">
                <a:solidFill>
                  <a:prstClr val="black"/>
                </a:solidFill>
              </a:rPr>
              <a:t>图像分类、语义分割、目标检测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B926D8-AEC7-674D-B4C1-16F21CC77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sz="3500" dirty="0"/>
              <a:t>图像分类</a:t>
            </a:r>
            <a:endParaRPr kumimoji="1" lang="en-US" altLang="zh-CN" sz="35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定义</a:t>
            </a:r>
            <a:endParaRPr kumimoji="1" lang="en-US" altLang="zh-CN" sz="30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基本步骤</a:t>
            </a:r>
            <a:endParaRPr kumimoji="1" lang="en-US" altLang="zh-CN" sz="3000" dirty="0"/>
          </a:p>
          <a:p>
            <a:r>
              <a:rPr kumimoji="1" lang="zh-CN" altLang="en-US" sz="3500" dirty="0"/>
              <a:t>语义分割</a:t>
            </a:r>
            <a:endParaRPr kumimoji="1" lang="en-US" altLang="zh-CN" sz="35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定义</a:t>
            </a:r>
            <a:endParaRPr kumimoji="1" lang="en-US" altLang="zh-CN" sz="30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基本步骤</a:t>
            </a:r>
            <a:endParaRPr kumimoji="1" lang="en-US" altLang="zh-CN" sz="3000" dirty="0"/>
          </a:p>
          <a:p>
            <a:r>
              <a:rPr kumimoji="1" lang="zh-CN" altLang="en-US" sz="3500" dirty="0"/>
              <a:t>目标检测</a:t>
            </a:r>
            <a:endParaRPr kumimoji="1" lang="en-US" altLang="zh-CN" sz="35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定义</a:t>
            </a:r>
            <a:endParaRPr kumimoji="1" lang="en-US" altLang="zh-CN" sz="3000" dirty="0"/>
          </a:p>
          <a:p>
            <a:pPr marL="0" indent="0">
              <a:buNone/>
            </a:pPr>
            <a:r>
              <a:rPr kumimoji="1" lang="zh-CN" altLang="en-US" sz="3000" dirty="0"/>
              <a:t>        </a:t>
            </a:r>
            <a:r>
              <a:rPr kumimoji="1" lang="en-US" altLang="zh-CN" sz="3000" dirty="0"/>
              <a:t>-</a:t>
            </a:r>
            <a:r>
              <a:rPr kumimoji="1" lang="zh-CN" altLang="en-US" sz="3000" dirty="0"/>
              <a:t>基本步骤</a:t>
            </a:r>
            <a:endParaRPr kumimoji="1" lang="en-US" altLang="zh-CN" sz="3000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6057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图像分类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78;p12"/>
          <p:cNvSpPr txBox="1"/>
          <p:nvPr/>
        </p:nvSpPr>
        <p:spPr>
          <a:xfrm>
            <a:off x="7622138" y="2719788"/>
            <a:ext cx="1420992" cy="158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类别分值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0.9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0.05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Car: 0.01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80;p12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6365" y="2853048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1;p12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1457273" y="2788680"/>
            <a:ext cx="3485842" cy="12581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2;p12"/>
          <p:cNvSpPr txBox="1"/>
          <p:nvPr/>
        </p:nvSpPr>
        <p:spPr>
          <a:xfrm>
            <a:off x="158934" y="3982606"/>
            <a:ext cx="1304960" cy="25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This image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CC0 public domain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Google Shape;83;p12"/>
          <p:cNvCxnSpPr/>
          <p:nvPr/>
        </p:nvCxnSpPr>
        <p:spPr>
          <a:xfrm>
            <a:off x="5146355" y="2915802"/>
            <a:ext cx="0" cy="87932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4;p12"/>
          <p:cNvSpPr txBox="1"/>
          <p:nvPr/>
        </p:nvSpPr>
        <p:spPr>
          <a:xfrm>
            <a:off x="4293271" y="3824397"/>
            <a:ext cx="1437226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向量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85;p12"/>
          <p:cNvSpPr txBox="1"/>
          <p:nvPr/>
        </p:nvSpPr>
        <p:spPr>
          <a:xfrm>
            <a:off x="5541332" y="3448144"/>
            <a:ext cx="1846539" cy="79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全连接</a:t>
            </a: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1000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Google Shape;86;p12"/>
          <p:cNvCxnSpPr/>
          <p:nvPr/>
        </p:nvCxnSpPr>
        <p:spPr>
          <a:xfrm>
            <a:off x="5600700" y="3396470"/>
            <a:ext cx="172780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87;p12"/>
          <p:cNvSpPr txBox="1"/>
          <p:nvPr/>
        </p:nvSpPr>
        <p:spPr>
          <a:xfrm>
            <a:off x="2402776" y="4047417"/>
            <a:ext cx="1821725" cy="25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Figure copyright Alex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Krizhevsky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Ilya </a:t>
            </a:r>
            <a:r>
              <a:rPr kumimoji="0" lang="en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Sutskever</a:t>
            </a:r>
            <a:r>
              <a:rPr kumimoji="0" lang="en" sz="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and Geoffrey Hinton, 2012. Reproduced with permission. </a:t>
            </a:r>
            <a:endParaRPr kumimoji="0" sz="6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4160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BDD85-9E78-9942-918B-7C95DFCB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图像分类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AB07C7-E71E-294A-A602-935C9CE46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EECS 498-007 Lecture 2 - </a:t>
            </a:r>
            <a:fld id="{AC1089D3-84F4-7045-A571-C61BEF9B13BC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3B5E6FB-5396-A545-AD12-709FF6091766}"/>
              </a:ext>
            </a:extLst>
          </p:cNvPr>
          <p:cNvSpPr txBox="1">
            <a:spLocks/>
          </p:cNvSpPr>
          <p:nvPr/>
        </p:nvSpPr>
        <p:spPr>
          <a:xfrm>
            <a:off x="610670" y="1371600"/>
            <a:ext cx="7886700" cy="441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经典的卷积神经网络分类架构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dirty="0" err="1"/>
              <a:t>AlexNet</a:t>
            </a:r>
            <a:endParaRPr kumimoji="1" lang="en-US" altLang="zh-CN" dirty="0"/>
          </a:p>
          <a:p>
            <a:r>
              <a:rPr lang="en-US" altLang="zh-CN" dirty="0"/>
              <a:t>VGG</a:t>
            </a:r>
            <a:endParaRPr kumimoji="1" lang="en-US" altLang="zh-CN" dirty="0"/>
          </a:p>
          <a:p>
            <a:r>
              <a:rPr lang="en-US" altLang="zh-CN" dirty="0" err="1"/>
              <a:t>GoogleNet</a:t>
            </a:r>
            <a:endParaRPr kumimoji="1" lang="en-US" altLang="zh-CN" dirty="0"/>
          </a:p>
          <a:p>
            <a:r>
              <a:rPr lang="en-US" altLang="zh-CN" dirty="0" err="1"/>
              <a:t>ResNet</a:t>
            </a:r>
            <a:endParaRPr lang="en-US" altLang="zh-CN" dirty="0"/>
          </a:p>
          <a:p>
            <a:r>
              <a:rPr kumimoji="1" lang="zh-CN" altLang="en-US" dirty="0"/>
              <a:t>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489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目标检测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15 - </a:t>
            </a:r>
            <a:fld id="{AC1089D3-84F4-7045-A571-C61BEF9B13BC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CB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820;p46"/>
          <p:cNvSpPr txBox="1"/>
          <p:nvPr/>
        </p:nvSpPr>
        <p:spPr>
          <a:xfrm>
            <a:off x="5180929" y="1703976"/>
            <a:ext cx="1589286" cy="1164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Scores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Cat: 0.9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Dog: 0.05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Car: 0.01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oogle Shape;821;p46"/>
          <p:cNvPicPr preferRelativeResize="0"/>
          <p:nvPr/>
        </p:nvPicPr>
        <p:blipFill rotWithShape="1">
          <a:blip r:embed="rId2">
            <a:alphaModFix/>
          </a:blip>
          <a:srcRect l="9279" r="25734"/>
          <a:stretch/>
        </p:blipFill>
        <p:spPr>
          <a:xfrm>
            <a:off x="136365" y="2776845"/>
            <a:ext cx="1304959" cy="112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2;p46"/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1510592" y="2930653"/>
            <a:ext cx="2091267" cy="754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23;p46"/>
          <p:cNvCxnSpPr/>
          <p:nvPr/>
        </p:nvCxnSpPr>
        <p:spPr>
          <a:xfrm>
            <a:off x="3797897" y="2969692"/>
            <a:ext cx="0" cy="75460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24;p46"/>
          <p:cNvSpPr txBox="1"/>
          <p:nvPr/>
        </p:nvSpPr>
        <p:spPr>
          <a:xfrm>
            <a:off x="3079285" y="3704373"/>
            <a:ext cx="1054967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Vector: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825;p46"/>
          <p:cNvSpPr txBox="1"/>
          <p:nvPr/>
        </p:nvSpPr>
        <p:spPr>
          <a:xfrm>
            <a:off x="3725216" y="1813058"/>
            <a:ext cx="1143294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1000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Google Shape;826;p46"/>
          <p:cNvCxnSpPr/>
          <p:nvPr/>
        </p:nvCxnSpPr>
        <p:spPr>
          <a:xfrm flipV="1">
            <a:off x="4049989" y="2286275"/>
            <a:ext cx="1130940" cy="7339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46"/>
          <p:cNvSpPr txBox="1"/>
          <p:nvPr/>
        </p:nvSpPr>
        <p:spPr>
          <a:xfrm>
            <a:off x="5180929" y="4025272"/>
            <a:ext cx="1856516" cy="78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Box </a:t>
            </a:r>
            <a:br>
              <a:rPr kumimoji="0" lang="en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Coordinates</a:t>
            </a:r>
            <a:endParaRPr kumimoji="0" sz="1865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(x, y, w, h)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oogle Shape;828;p46"/>
          <p:cNvCxnSpPr/>
          <p:nvPr/>
        </p:nvCxnSpPr>
        <p:spPr>
          <a:xfrm>
            <a:off x="4049989" y="3655634"/>
            <a:ext cx="1194049" cy="4674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829;p46"/>
          <p:cNvSpPr txBox="1"/>
          <p:nvPr/>
        </p:nvSpPr>
        <p:spPr>
          <a:xfrm>
            <a:off x="4238300" y="3869288"/>
            <a:ext cx="1050926" cy="70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</a:t>
            </a:r>
            <a:endParaRPr kumimoji="0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</a:t>
            </a: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4096 to 4</a:t>
            </a:r>
            <a:endParaRPr kumimoji="0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Google Shape;830;p46"/>
          <p:cNvSpPr txBox="1"/>
          <p:nvPr/>
        </p:nvSpPr>
        <p:spPr>
          <a:xfrm>
            <a:off x="6710281" y="1895206"/>
            <a:ext cx="1017653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oogle Shape;831;p46"/>
          <p:cNvSpPr txBox="1"/>
          <p:nvPr/>
        </p:nvSpPr>
        <p:spPr>
          <a:xfrm>
            <a:off x="6737002" y="4183062"/>
            <a:ext cx="960950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L2 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oogle Shape;832;p46"/>
          <p:cNvSpPr txBox="1"/>
          <p:nvPr/>
        </p:nvSpPr>
        <p:spPr>
          <a:xfrm>
            <a:off x="8183936" y="3160442"/>
            <a:ext cx="662828" cy="37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Google Shape;833;p46"/>
          <p:cNvCxnSpPr/>
          <p:nvPr/>
        </p:nvCxnSpPr>
        <p:spPr>
          <a:xfrm>
            <a:off x="6231905" y="2191975"/>
            <a:ext cx="47837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4;p46"/>
          <p:cNvCxnSpPr/>
          <p:nvPr/>
        </p:nvCxnSpPr>
        <p:spPr>
          <a:xfrm flipV="1">
            <a:off x="6394450" y="4355333"/>
            <a:ext cx="342553" cy="76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835;p46"/>
          <p:cNvSpPr txBox="1"/>
          <p:nvPr/>
        </p:nvSpPr>
        <p:spPr>
          <a:xfrm>
            <a:off x="6577415" y="107701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 label:</a:t>
            </a:r>
            <a:endParaRPr kumimoji="0" sz="186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Google Shape;836;p46"/>
          <p:cNvCxnSpPr/>
          <p:nvPr/>
        </p:nvCxnSpPr>
        <p:spPr>
          <a:xfrm>
            <a:off x="7190756" y="1513852"/>
            <a:ext cx="0" cy="4180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837;p46"/>
          <p:cNvSpPr txBox="1"/>
          <p:nvPr/>
        </p:nvSpPr>
        <p:spPr>
          <a:xfrm>
            <a:off x="6577415" y="4839535"/>
            <a:ext cx="1531401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 box</a:t>
            </a: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(x’, y’, w’, h’)</a:t>
            </a: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Google Shape;838;p46"/>
          <p:cNvCxnSpPr>
            <a:endCxn id="15" idx="2"/>
          </p:cNvCxnSpPr>
          <p:nvPr/>
        </p:nvCxnSpPr>
        <p:spPr>
          <a:xfrm flipV="1">
            <a:off x="7217477" y="4556165"/>
            <a:ext cx="0" cy="2833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839;p46"/>
          <p:cNvSpPr txBox="1"/>
          <p:nvPr/>
        </p:nvSpPr>
        <p:spPr>
          <a:xfrm>
            <a:off x="6737003" y="3056843"/>
            <a:ext cx="964209" cy="57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Weighted Sum</a:t>
            </a:r>
            <a:endParaRPr kumimoji="0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Google Shape;840;p46"/>
          <p:cNvCxnSpPr>
            <a:stCxn id="14" idx="2"/>
            <a:endCxn id="23" idx="0"/>
          </p:cNvCxnSpPr>
          <p:nvPr/>
        </p:nvCxnSpPr>
        <p:spPr>
          <a:xfrm flipH="1">
            <a:off x="7219107" y="2593455"/>
            <a:ext cx="1" cy="4633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841;p46"/>
          <p:cNvCxnSpPr>
            <a:stCxn id="15" idx="0"/>
            <a:endCxn id="23" idx="2"/>
          </p:cNvCxnSpPr>
          <p:nvPr/>
        </p:nvCxnSpPr>
        <p:spPr>
          <a:xfrm flipV="1">
            <a:off x="7217478" y="3631792"/>
            <a:ext cx="1630" cy="5512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842;p46"/>
          <p:cNvCxnSpPr>
            <a:stCxn id="23" idx="3"/>
            <a:endCxn id="16" idx="1"/>
          </p:cNvCxnSpPr>
          <p:nvPr/>
        </p:nvCxnSpPr>
        <p:spPr>
          <a:xfrm>
            <a:off x="7701212" y="3344318"/>
            <a:ext cx="482725" cy="26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843;p46"/>
          <p:cNvSpPr txBox="1"/>
          <p:nvPr/>
        </p:nvSpPr>
        <p:spPr>
          <a:xfrm>
            <a:off x="136365" y="3906403"/>
            <a:ext cx="1304960" cy="21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This image</a:t>
            </a:r>
            <a:r>
              <a:rPr kumimoji="0" lang="en" sz="600" b="0" i="0" u="none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" sz="600" b="0" i="0" u="sng" strike="noStrike" kern="120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CC0 public domain</a:t>
            </a: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oogle Shape;845;p46"/>
          <p:cNvSpPr txBox="1"/>
          <p:nvPr/>
        </p:nvSpPr>
        <p:spPr>
          <a:xfrm>
            <a:off x="7571193" y="2232434"/>
            <a:ext cx="1437053" cy="89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399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Multitask Loss</a:t>
            </a:r>
            <a:endParaRPr kumimoji="0" sz="2399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oogle Shape;876;p47"/>
          <p:cNvSpPr/>
          <p:nvPr/>
        </p:nvSpPr>
        <p:spPr>
          <a:xfrm>
            <a:off x="1463893" y="2944777"/>
            <a:ext cx="2193707" cy="776324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oogle Shape;877;p47"/>
          <p:cNvSpPr txBox="1"/>
          <p:nvPr/>
        </p:nvSpPr>
        <p:spPr>
          <a:xfrm>
            <a:off x="1622359" y="1922005"/>
            <a:ext cx="1978738" cy="98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骨干</a:t>
            </a: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网络</a:t>
            </a:r>
            <a:endParaRPr kumimoji="0" lang="en-US" altLang="zh-CN" sz="1865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65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(Transfer learning)</a:t>
            </a:r>
            <a:endParaRPr kumimoji="0" sz="1865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5217" y="4857728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位置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00482" y="1159614"/>
            <a:ext cx="11657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类别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sp>
        <p:nvSpPr>
          <p:cNvPr id="35" name="Google Shape;844;p46"/>
          <p:cNvSpPr txBox="1"/>
          <p:nvPr/>
        </p:nvSpPr>
        <p:spPr>
          <a:xfrm>
            <a:off x="711795" y="4105453"/>
            <a:ext cx="2712494" cy="64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将</a:t>
            </a:r>
            <a:r>
              <a: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定位看成回归问题</a:t>
            </a:r>
            <a:r>
              <a:rPr kumimoji="0" lang="en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841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C5DC-F615-4347-A00D-4AB92D7E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dirty="0"/>
              <a:t>语义分割</a:t>
            </a:r>
            <a:r>
              <a:rPr lang="en-US" dirty="0"/>
              <a:t>: </a:t>
            </a:r>
            <a:r>
              <a:rPr lang="zh-CN" altLang="en-US" dirty="0"/>
              <a:t>滑动窗口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481FE-609B-F340-85F4-8C0BF37E7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64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4" name="Google Shape;201;p17">
            <a:extLst>
              <a:ext uri="{FF2B5EF4-FFF2-40B4-BE49-F238E27FC236}">
                <a16:creationId xmlns:a16="http://schemas.microsoft.com/office/drawing/2014/main" id="{A63BE2BC-677D-0E44-A604-BADD79A4E4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666" y="2940934"/>
            <a:ext cx="2469980" cy="16460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753806D7-8DF4-174D-87AA-90978AECBB16}"/>
              </a:ext>
            </a:extLst>
          </p:cNvPr>
          <p:cNvSpPr/>
          <p:nvPr/>
        </p:nvSpPr>
        <p:spPr>
          <a:xfrm>
            <a:off x="2440233" y="3600285"/>
            <a:ext cx="246536" cy="24653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" name="Google Shape;203;p17">
            <a:extLst>
              <a:ext uri="{FF2B5EF4-FFF2-40B4-BE49-F238E27FC236}">
                <a16:creationId xmlns:a16="http://schemas.microsoft.com/office/drawing/2014/main" id="{B40E819F-2DF3-A640-9D77-E5068EA9DAB4}"/>
              </a:ext>
            </a:extLst>
          </p:cNvPr>
          <p:cNvCxnSpPr/>
          <p:nvPr/>
        </p:nvCxnSpPr>
        <p:spPr>
          <a:xfrm rot="10800000" flipH="1">
            <a:off x="2740660" y="2604534"/>
            <a:ext cx="1283366" cy="97474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204;p17">
            <a:extLst>
              <a:ext uri="{FF2B5EF4-FFF2-40B4-BE49-F238E27FC236}">
                <a16:creationId xmlns:a16="http://schemas.microsoft.com/office/drawing/2014/main" id="{8B0B64F3-CD7B-4E4A-9A9D-FFB651532F6B}"/>
              </a:ext>
            </a:extLst>
          </p:cNvPr>
          <p:cNvCxnSpPr/>
          <p:nvPr/>
        </p:nvCxnSpPr>
        <p:spPr>
          <a:xfrm rot="10800000" flipH="1">
            <a:off x="2770578" y="3343167"/>
            <a:ext cx="1262971" cy="55005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" name="Google Shape;205;p17">
            <a:extLst>
              <a:ext uri="{FF2B5EF4-FFF2-40B4-BE49-F238E27FC236}">
                <a16:creationId xmlns:a16="http://schemas.microsoft.com/office/drawing/2014/main" id="{7E32600F-F64D-C643-AF02-15811E584B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6852" t="39886" r="21837" b="41464"/>
          <a:stretch/>
        </p:blipFill>
        <p:spPr>
          <a:xfrm>
            <a:off x="4063616" y="2601536"/>
            <a:ext cx="680885" cy="7481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6;p17">
            <a:extLst>
              <a:ext uri="{FF2B5EF4-FFF2-40B4-BE49-F238E27FC236}">
                <a16:creationId xmlns:a16="http://schemas.microsoft.com/office/drawing/2014/main" id="{F15993B8-71E6-CE43-B12F-FA36EF094AF8}"/>
              </a:ext>
            </a:extLst>
          </p:cNvPr>
          <p:cNvSpPr txBox="1"/>
          <p:nvPr/>
        </p:nvSpPr>
        <p:spPr>
          <a:xfrm>
            <a:off x="1356496" y="2535246"/>
            <a:ext cx="1679513" cy="32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Full image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Google Shape;207;p17">
            <a:extLst>
              <a:ext uri="{FF2B5EF4-FFF2-40B4-BE49-F238E27FC236}">
                <a16:creationId xmlns:a16="http://schemas.microsoft.com/office/drawing/2014/main" id="{B7B53BFB-0334-BD4B-A219-9F451FB352AB}"/>
              </a:ext>
            </a:extLst>
          </p:cNvPr>
          <p:cNvSpPr txBox="1"/>
          <p:nvPr/>
        </p:nvSpPr>
        <p:spPr>
          <a:xfrm>
            <a:off x="3979275" y="1834015"/>
            <a:ext cx="969223" cy="73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Extract patch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Google Shape;208;p17">
            <a:extLst>
              <a:ext uri="{FF2B5EF4-FFF2-40B4-BE49-F238E27FC236}">
                <a16:creationId xmlns:a16="http://schemas.microsoft.com/office/drawing/2014/main" id="{7954DC5E-D3DF-314D-AD47-94D3090611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4845014" y="3440174"/>
            <a:ext cx="2021946" cy="72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09;p17">
            <a:extLst>
              <a:ext uri="{FF2B5EF4-FFF2-40B4-BE49-F238E27FC236}">
                <a16:creationId xmlns:a16="http://schemas.microsoft.com/office/drawing/2014/main" id="{ADF43FF8-2509-8647-B6CD-7D544FFEADB3}"/>
              </a:ext>
            </a:extLst>
          </p:cNvPr>
          <p:cNvSpPr txBox="1"/>
          <p:nvPr/>
        </p:nvSpPr>
        <p:spPr>
          <a:xfrm>
            <a:off x="4980515" y="1976910"/>
            <a:ext cx="1750944" cy="47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Classify center pixel with CNN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Google Shape;210;p17">
            <a:extLst>
              <a:ext uri="{FF2B5EF4-FFF2-40B4-BE49-F238E27FC236}">
                <a16:creationId xmlns:a16="http://schemas.microsoft.com/office/drawing/2014/main" id="{BD9B0507-359C-F146-9A6B-E2140BFCB85A}"/>
              </a:ext>
            </a:extLst>
          </p:cNvPr>
          <p:cNvSpPr/>
          <p:nvPr/>
        </p:nvSpPr>
        <p:spPr>
          <a:xfrm>
            <a:off x="4344218" y="2915791"/>
            <a:ext cx="119669" cy="11966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Google Shape;211;p17">
            <a:extLst>
              <a:ext uri="{FF2B5EF4-FFF2-40B4-BE49-F238E27FC236}">
                <a16:creationId xmlns:a16="http://schemas.microsoft.com/office/drawing/2014/main" id="{BF97C04B-0258-DC4C-A5FA-3DF62B5054EA}"/>
              </a:ext>
            </a:extLst>
          </p:cNvPr>
          <p:cNvSpPr txBox="1"/>
          <p:nvPr/>
        </p:nvSpPr>
        <p:spPr>
          <a:xfrm>
            <a:off x="7114122" y="3447765"/>
            <a:ext cx="986743" cy="5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2399">
                <a:solidFill>
                  <a:prstClr val="black"/>
                </a:solidFill>
                <a:latin typeface="Calibri" panose="020F0502020204030204"/>
              </a:rPr>
              <a:t>Cow</a:t>
            </a:r>
            <a:endParaRPr sz="23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Google Shape;212;p17">
            <a:extLst>
              <a:ext uri="{FF2B5EF4-FFF2-40B4-BE49-F238E27FC236}">
                <a16:creationId xmlns:a16="http://schemas.microsoft.com/office/drawing/2014/main" id="{9DFA2DC9-4592-9449-8EAD-D96EBB378ACE}"/>
              </a:ext>
            </a:extLst>
          </p:cNvPr>
          <p:cNvSpPr/>
          <p:nvPr/>
        </p:nvSpPr>
        <p:spPr>
          <a:xfrm>
            <a:off x="2592593" y="3752645"/>
            <a:ext cx="246536" cy="246536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Google Shape;213;p17">
            <a:extLst>
              <a:ext uri="{FF2B5EF4-FFF2-40B4-BE49-F238E27FC236}">
                <a16:creationId xmlns:a16="http://schemas.microsoft.com/office/drawing/2014/main" id="{EB37ADB1-896F-DE49-BE70-7B7F3B072114}"/>
              </a:ext>
            </a:extLst>
          </p:cNvPr>
          <p:cNvSpPr/>
          <p:nvPr/>
        </p:nvSpPr>
        <p:spPr>
          <a:xfrm>
            <a:off x="2744953" y="3905005"/>
            <a:ext cx="246536" cy="246536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Google Shape;214;p17">
            <a:extLst>
              <a:ext uri="{FF2B5EF4-FFF2-40B4-BE49-F238E27FC236}">
                <a16:creationId xmlns:a16="http://schemas.microsoft.com/office/drawing/2014/main" id="{1AF5D060-0A82-B442-9678-E6B74BD7A9E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1933" t="47184" r="16757" b="34624"/>
          <a:stretch/>
        </p:blipFill>
        <p:spPr>
          <a:xfrm>
            <a:off x="4063616" y="3447914"/>
            <a:ext cx="680873" cy="72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15;p17">
            <a:extLst>
              <a:ext uri="{FF2B5EF4-FFF2-40B4-BE49-F238E27FC236}">
                <a16:creationId xmlns:a16="http://schemas.microsoft.com/office/drawing/2014/main" id="{7D671C17-F230-EC4B-A9A2-D9B8A9BA37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8826" t="55848" r="10564" b="25960"/>
          <a:stretch/>
        </p:blipFill>
        <p:spPr>
          <a:xfrm>
            <a:off x="4063616" y="4254654"/>
            <a:ext cx="680873" cy="729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6;p17">
            <a:extLst>
              <a:ext uri="{FF2B5EF4-FFF2-40B4-BE49-F238E27FC236}">
                <a16:creationId xmlns:a16="http://schemas.microsoft.com/office/drawing/2014/main" id="{CC6AFEB7-E6D8-6245-BEDC-3E8F1BC5175A}"/>
              </a:ext>
            </a:extLst>
          </p:cNvPr>
          <p:cNvCxnSpPr/>
          <p:nvPr/>
        </p:nvCxnSpPr>
        <p:spPr>
          <a:xfrm>
            <a:off x="2892122" y="4014667"/>
            <a:ext cx="1131905" cy="172755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" name="Google Shape;217;p17">
            <a:extLst>
              <a:ext uri="{FF2B5EF4-FFF2-40B4-BE49-F238E27FC236}">
                <a16:creationId xmlns:a16="http://schemas.microsoft.com/office/drawing/2014/main" id="{FB1F220F-C414-0347-BA3B-68C17B541692}"/>
              </a:ext>
            </a:extLst>
          </p:cNvPr>
          <p:cNvCxnSpPr/>
          <p:nvPr/>
        </p:nvCxnSpPr>
        <p:spPr>
          <a:xfrm rot="10800000" flipH="1">
            <a:off x="2853756" y="3468060"/>
            <a:ext cx="1160698" cy="26843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" name="Google Shape;218;p17">
            <a:extLst>
              <a:ext uri="{FF2B5EF4-FFF2-40B4-BE49-F238E27FC236}">
                <a16:creationId xmlns:a16="http://schemas.microsoft.com/office/drawing/2014/main" id="{38B1473C-265B-F444-BAAE-D54B8EF3D3EB}"/>
              </a:ext>
            </a:extLst>
          </p:cNvPr>
          <p:cNvCxnSpPr/>
          <p:nvPr/>
        </p:nvCxnSpPr>
        <p:spPr>
          <a:xfrm>
            <a:off x="3036009" y="3918742"/>
            <a:ext cx="978345" cy="335912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2" name="Google Shape;219;p17">
            <a:extLst>
              <a:ext uri="{FF2B5EF4-FFF2-40B4-BE49-F238E27FC236}">
                <a16:creationId xmlns:a16="http://schemas.microsoft.com/office/drawing/2014/main" id="{FBE13060-CAD3-6A46-8B5A-703ADCC30509}"/>
              </a:ext>
            </a:extLst>
          </p:cNvPr>
          <p:cNvCxnSpPr/>
          <p:nvPr/>
        </p:nvCxnSpPr>
        <p:spPr>
          <a:xfrm>
            <a:off x="3036009" y="4168152"/>
            <a:ext cx="978345" cy="815188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3" name="Google Shape;220;p17">
            <a:extLst>
              <a:ext uri="{FF2B5EF4-FFF2-40B4-BE49-F238E27FC236}">
                <a16:creationId xmlns:a16="http://schemas.microsoft.com/office/drawing/2014/main" id="{175021B1-EAAE-C14F-9608-81AFF77443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4845014" y="2567864"/>
            <a:ext cx="2021946" cy="72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21;p17">
            <a:extLst>
              <a:ext uri="{FF2B5EF4-FFF2-40B4-BE49-F238E27FC236}">
                <a16:creationId xmlns:a16="http://schemas.microsoft.com/office/drawing/2014/main" id="{2D14D2A4-2DB3-3D4F-A1E1-A47A265C13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330"/>
          <a:stretch/>
        </p:blipFill>
        <p:spPr>
          <a:xfrm>
            <a:off x="4914509" y="4254662"/>
            <a:ext cx="2021946" cy="72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22;p17">
            <a:extLst>
              <a:ext uri="{FF2B5EF4-FFF2-40B4-BE49-F238E27FC236}">
                <a16:creationId xmlns:a16="http://schemas.microsoft.com/office/drawing/2014/main" id="{25205346-5504-B546-A722-2F222150E211}"/>
              </a:ext>
            </a:extLst>
          </p:cNvPr>
          <p:cNvSpPr/>
          <p:nvPr/>
        </p:nvSpPr>
        <p:spPr>
          <a:xfrm>
            <a:off x="4344218" y="3752973"/>
            <a:ext cx="119669" cy="119669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Google Shape;223;p17">
            <a:extLst>
              <a:ext uri="{FF2B5EF4-FFF2-40B4-BE49-F238E27FC236}">
                <a16:creationId xmlns:a16="http://schemas.microsoft.com/office/drawing/2014/main" id="{AA460A5A-6661-C04D-9845-8808A33FCA06}"/>
              </a:ext>
            </a:extLst>
          </p:cNvPr>
          <p:cNvSpPr/>
          <p:nvPr/>
        </p:nvSpPr>
        <p:spPr>
          <a:xfrm>
            <a:off x="4344218" y="4559713"/>
            <a:ext cx="119669" cy="119669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224;p17">
            <a:extLst>
              <a:ext uri="{FF2B5EF4-FFF2-40B4-BE49-F238E27FC236}">
                <a16:creationId xmlns:a16="http://schemas.microsoft.com/office/drawing/2014/main" id="{9F1D7ED5-B3B8-F045-84BF-E10A82789346}"/>
              </a:ext>
            </a:extLst>
          </p:cNvPr>
          <p:cNvSpPr txBox="1"/>
          <p:nvPr/>
        </p:nvSpPr>
        <p:spPr>
          <a:xfrm>
            <a:off x="7114122" y="2656996"/>
            <a:ext cx="986743" cy="5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2399">
                <a:solidFill>
                  <a:prstClr val="black"/>
                </a:solidFill>
                <a:latin typeface="Calibri" panose="020F0502020204030204"/>
              </a:rPr>
              <a:t>Cow</a:t>
            </a:r>
            <a:endParaRPr sz="23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Google Shape;225;p17">
            <a:extLst>
              <a:ext uri="{FF2B5EF4-FFF2-40B4-BE49-F238E27FC236}">
                <a16:creationId xmlns:a16="http://schemas.microsoft.com/office/drawing/2014/main" id="{E7A40C2E-3006-9249-A85D-5F90070943C6}"/>
              </a:ext>
            </a:extLst>
          </p:cNvPr>
          <p:cNvSpPr txBox="1"/>
          <p:nvPr/>
        </p:nvSpPr>
        <p:spPr>
          <a:xfrm>
            <a:off x="7114122" y="4299968"/>
            <a:ext cx="1101913" cy="5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r>
              <a:rPr lang="en" sz="2399">
                <a:solidFill>
                  <a:prstClr val="black"/>
                </a:solidFill>
                <a:latin typeface="Calibri" panose="020F0502020204030204"/>
              </a:rPr>
              <a:t>Grass</a:t>
            </a:r>
            <a:endParaRPr sz="23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226;p17">
            <a:extLst>
              <a:ext uri="{FF2B5EF4-FFF2-40B4-BE49-F238E27FC236}">
                <a16:creationId xmlns:a16="http://schemas.microsoft.com/office/drawing/2014/main" id="{81031862-62D6-564E-8595-9CF4F54CEF2D}"/>
              </a:ext>
            </a:extLst>
          </p:cNvPr>
          <p:cNvSpPr txBox="1"/>
          <p:nvPr/>
        </p:nvSpPr>
        <p:spPr>
          <a:xfrm>
            <a:off x="4792396" y="5231779"/>
            <a:ext cx="4351604" cy="41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>
              <a:lnSpc>
                <a:spcPct val="115000"/>
              </a:lnSpc>
            </a:pP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Farabet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 et al, “Learning Hierarchical Features for Scene Labeling,” TPAMI 2013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lnSpc>
                <a:spcPct val="115000"/>
              </a:lnSpc>
            </a:pP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Pinheiro and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Collobert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“Recurrent Convolutional Neural Networks for Scene Labeling”, ICML 2014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9225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FFE2C-71BD-7A41-A5CB-7004077AF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r>
              <a:rPr lang="en-US">
                <a:latin typeface="Calibri" panose="020F0502020204030204"/>
              </a:rPr>
              <a:t>Lecture 16 - </a:t>
            </a:r>
            <a:fld id="{AC1089D3-84F4-7045-A571-C61BEF9B13BC}" type="slidenum">
              <a:rPr lang="en-US">
                <a:latin typeface="Calibri" panose="020F0502020204030204"/>
              </a:rPr>
              <a:pPr defTabSz="685800"/>
              <a:t>65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23DD1-ADE1-2140-9099-FDDBA31C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8342356" cy="51326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语义分割</a:t>
            </a:r>
            <a:r>
              <a:rPr lang="en-US" dirty="0"/>
              <a:t>: </a:t>
            </a:r>
            <a:r>
              <a:rPr lang="zh-CN" altLang="en-US" dirty="0"/>
              <a:t>全卷积网络</a:t>
            </a:r>
            <a:endParaRPr lang="en-US" dirty="0"/>
          </a:p>
        </p:txBody>
      </p:sp>
      <p:sp>
        <p:nvSpPr>
          <p:cNvPr id="6" name="Google Shape;332;p21">
            <a:extLst>
              <a:ext uri="{FF2B5EF4-FFF2-40B4-BE49-F238E27FC236}">
                <a16:creationId xmlns:a16="http://schemas.microsoft.com/office/drawing/2014/main" id="{86A963E3-D1BD-8048-B173-719D49EF5DA8}"/>
              </a:ext>
            </a:extLst>
          </p:cNvPr>
          <p:cNvSpPr/>
          <p:nvPr/>
        </p:nvSpPr>
        <p:spPr>
          <a:xfrm>
            <a:off x="2405473" y="2722063"/>
            <a:ext cx="389599" cy="1525103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Google Shape;333;p21">
            <a:extLst>
              <a:ext uri="{FF2B5EF4-FFF2-40B4-BE49-F238E27FC236}">
                <a16:creationId xmlns:a16="http://schemas.microsoft.com/office/drawing/2014/main" id="{3105CE40-BB16-684F-A58F-EF2C3B64057A}"/>
              </a:ext>
            </a:extLst>
          </p:cNvPr>
          <p:cNvSpPr/>
          <p:nvPr/>
        </p:nvSpPr>
        <p:spPr>
          <a:xfrm>
            <a:off x="2557833" y="2722063"/>
            <a:ext cx="389599" cy="1525103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Google Shape;337;p21">
            <a:extLst>
              <a:ext uri="{FF2B5EF4-FFF2-40B4-BE49-F238E27FC236}">
                <a16:creationId xmlns:a16="http://schemas.microsoft.com/office/drawing/2014/main" id="{6E65A717-553A-A942-A34B-25B67F3EC0F8}"/>
              </a:ext>
            </a:extLst>
          </p:cNvPr>
          <p:cNvSpPr txBox="1"/>
          <p:nvPr/>
        </p:nvSpPr>
        <p:spPr>
          <a:xfrm>
            <a:off x="666676" y="4145221"/>
            <a:ext cx="9598" cy="3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Google Shape;339;p21">
            <a:extLst>
              <a:ext uri="{FF2B5EF4-FFF2-40B4-BE49-F238E27FC236}">
                <a16:creationId xmlns:a16="http://schemas.microsoft.com/office/drawing/2014/main" id="{C6329A15-F07E-1D47-936F-A34623F3B758}"/>
              </a:ext>
            </a:extLst>
          </p:cNvPr>
          <p:cNvSpPr/>
          <p:nvPr/>
        </p:nvSpPr>
        <p:spPr>
          <a:xfrm>
            <a:off x="2755332" y="3094415"/>
            <a:ext cx="483474" cy="857177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Google Shape;346;p21">
            <a:extLst>
              <a:ext uri="{FF2B5EF4-FFF2-40B4-BE49-F238E27FC236}">
                <a16:creationId xmlns:a16="http://schemas.microsoft.com/office/drawing/2014/main" id="{81C38B5F-AE1D-B147-9F31-EAF97B0D7202}"/>
              </a:ext>
            </a:extLst>
          </p:cNvPr>
          <p:cNvSpPr txBox="1"/>
          <p:nvPr/>
        </p:nvSpPr>
        <p:spPr>
          <a:xfrm>
            <a:off x="2003378" y="1684497"/>
            <a:ext cx="5617638" cy="65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r>
              <a:rPr lang="zh-CN" altLang="en-US" dirty="0">
                <a:solidFill>
                  <a:prstClr val="black"/>
                </a:solidFill>
                <a:latin typeface="Calibri" panose="020F0502020204030204"/>
              </a:rPr>
              <a:t>编译码模型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Google Shape;347;p21">
            <a:extLst>
              <a:ext uri="{FF2B5EF4-FFF2-40B4-BE49-F238E27FC236}">
                <a16:creationId xmlns:a16="http://schemas.microsoft.com/office/drawing/2014/main" id="{61147BEF-8290-8E46-B289-BE54D9B77FB6}"/>
              </a:ext>
            </a:extLst>
          </p:cNvPr>
          <p:cNvSpPr/>
          <p:nvPr/>
        </p:nvSpPr>
        <p:spPr>
          <a:xfrm>
            <a:off x="3060053" y="3094415"/>
            <a:ext cx="483474" cy="857177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Google Shape;348;p21">
            <a:extLst>
              <a:ext uri="{FF2B5EF4-FFF2-40B4-BE49-F238E27FC236}">
                <a16:creationId xmlns:a16="http://schemas.microsoft.com/office/drawing/2014/main" id="{A6303817-E4D2-1246-AEF1-2B84BE0467C3}"/>
              </a:ext>
            </a:extLst>
          </p:cNvPr>
          <p:cNvSpPr/>
          <p:nvPr/>
        </p:nvSpPr>
        <p:spPr>
          <a:xfrm>
            <a:off x="3364773" y="3094415"/>
            <a:ext cx="483474" cy="857177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Google Shape;349;p21">
            <a:extLst>
              <a:ext uri="{FF2B5EF4-FFF2-40B4-BE49-F238E27FC236}">
                <a16:creationId xmlns:a16="http://schemas.microsoft.com/office/drawing/2014/main" id="{3A135EDF-CA6B-6C4A-9E4E-96A06CA112DF}"/>
              </a:ext>
            </a:extLst>
          </p:cNvPr>
          <p:cNvSpPr/>
          <p:nvPr/>
        </p:nvSpPr>
        <p:spPr>
          <a:xfrm>
            <a:off x="3656135" y="3291390"/>
            <a:ext cx="650231" cy="526363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Google Shape;350;p21">
            <a:extLst>
              <a:ext uri="{FF2B5EF4-FFF2-40B4-BE49-F238E27FC236}">
                <a16:creationId xmlns:a16="http://schemas.microsoft.com/office/drawing/2014/main" id="{40E5A289-58B5-E140-AD15-68803935E01C}"/>
              </a:ext>
            </a:extLst>
          </p:cNvPr>
          <p:cNvSpPr/>
          <p:nvPr/>
        </p:nvSpPr>
        <p:spPr>
          <a:xfrm>
            <a:off x="4193320" y="3291390"/>
            <a:ext cx="650231" cy="526363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Google Shape;351;p21">
            <a:extLst>
              <a:ext uri="{FF2B5EF4-FFF2-40B4-BE49-F238E27FC236}">
                <a16:creationId xmlns:a16="http://schemas.microsoft.com/office/drawing/2014/main" id="{5866036E-8A66-6C41-802A-2E77DE1900FC}"/>
              </a:ext>
            </a:extLst>
          </p:cNvPr>
          <p:cNvSpPr/>
          <p:nvPr/>
        </p:nvSpPr>
        <p:spPr>
          <a:xfrm>
            <a:off x="4812197" y="3094415"/>
            <a:ext cx="483474" cy="857177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Google Shape;352;p21">
            <a:extLst>
              <a:ext uri="{FF2B5EF4-FFF2-40B4-BE49-F238E27FC236}">
                <a16:creationId xmlns:a16="http://schemas.microsoft.com/office/drawing/2014/main" id="{1AF6714B-391C-8944-9C54-733CA78A0257}"/>
              </a:ext>
            </a:extLst>
          </p:cNvPr>
          <p:cNvSpPr/>
          <p:nvPr/>
        </p:nvSpPr>
        <p:spPr>
          <a:xfrm>
            <a:off x="5116917" y="3094415"/>
            <a:ext cx="483474" cy="857177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Google Shape;353;p21">
            <a:extLst>
              <a:ext uri="{FF2B5EF4-FFF2-40B4-BE49-F238E27FC236}">
                <a16:creationId xmlns:a16="http://schemas.microsoft.com/office/drawing/2014/main" id="{15FB1E99-D712-5044-8A5E-367A876971E4}"/>
              </a:ext>
            </a:extLst>
          </p:cNvPr>
          <p:cNvSpPr/>
          <p:nvPr/>
        </p:nvSpPr>
        <p:spPr>
          <a:xfrm>
            <a:off x="5421638" y="3094415"/>
            <a:ext cx="483474" cy="857177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Google Shape;354;p21">
            <a:extLst>
              <a:ext uri="{FF2B5EF4-FFF2-40B4-BE49-F238E27FC236}">
                <a16:creationId xmlns:a16="http://schemas.microsoft.com/office/drawing/2014/main" id="{36385EAD-4F89-114E-BE78-DC00D51091BA}"/>
              </a:ext>
            </a:extLst>
          </p:cNvPr>
          <p:cNvSpPr/>
          <p:nvPr/>
        </p:nvSpPr>
        <p:spPr>
          <a:xfrm>
            <a:off x="5833581" y="2722063"/>
            <a:ext cx="389599" cy="1525103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Google Shape;355;p21">
            <a:extLst>
              <a:ext uri="{FF2B5EF4-FFF2-40B4-BE49-F238E27FC236}">
                <a16:creationId xmlns:a16="http://schemas.microsoft.com/office/drawing/2014/main" id="{6407BBF4-1BCF-0846-8642-5F97B6D2EC94}"/>
              </a:ext>
            </a:extLst>
          </p:cNvPr>
          <p:cNvSpPr/>
          <p:nvPr/>
        </p:nvSpPr>
        <p:spPr>
          <a:xfrm>
            <a:off x="5985941" y="2722063"/>
            <a:ext cx="389599" cy="1525103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defTabSz="685800"/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Google Shape;356;p21">
            <a:extLst>
              <a:ext uri="{FF2B5EF4-FFF2-40B4-BE49-F238E27FC236}">
                <a16:creationId xmlns:a16="http://schemas.microsoft.com/office/drawing/2014/main" id="{9B6D2E5D-17EB-9C44-945D-681D539C4831}"/>
              </a:ext>
            </a:extLst>
          </p:cNvPr>
          <p:cNvSpPr txBox="1"/>
          <p:nvPr/>
        </p:nvSpPr>
        <p:spPr>
          <a:xfrm>
            <a:off x="1694184" y="4336871"/>
            <a:ext cx="1729075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High-res: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" baseline="-25000" dirty="0">
                <a:solidFill>
                  <a:prstClr val="black"/>
                </a:solidFill>
                <a:latin typeface="Calibri" panose="020F0502020204030204"/>
              </a:rPr>
              <a:t>1 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x H/2 x W/2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Google Shape;357;p21">
            <a:extLst>
              <a:ext uri="{FF2B5EF4-FFF2-40B4-BE49-F238E27FC236}">
                <a16:creationId xmlns:a16="http://schemas.microsoft.com/office/drawing/2014/main" id="{BCE8D8AF-53F5-3F40-BC93-60C125D3C636}"/>
              </a:ext>
            </a:extLst>
          </p:cNvPr>
          <p:cNvSpPr txBox="1"/>
          <p:nvPr/>
        </p:nvSpPr>
        <p:spPr>
          <a:xfrm>
            <a:off x="5180038" y="4382030"/>
            <a:ext cx="1696683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High-res: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" baseline="-25000" dirty="0">
                <a:solidFill>
                  <a:prstClr val="black"/>
                </a:solidFill>
                <a:latin typeface="Calibri" panose="020F0502020204030204"/>
              </a:rPr>
              <a:t>1 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x H/2 x W/2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Google Shape;358;p21">
            <a:extLst>
              <a:ext uri="{FF2B5EF4-FFF2-40B4-BE49-F238E27FC236}">
                <a16:creationId xmlns:a16="http://schemas.microsoft.com/office/drawing/2014/main" id="{9560E4F7-DC56-424D-AC11-67D96091FCB5}"/>
              </a:ext>
            </a:extLst>
          </p:cNvPr>
          <p:cNvSpPr txBox="1"/>
          <p:nvPr/>
        </p:nvSpPr>
        <p:spPr>
          <a:xfrm>
            <a:off x="2838283" y="2468845"/>
            <a:ext cx="1708607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Med-res: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" baseline="-25000" dirty="0">
                <a:solidFill>
                  <a:prstClr val="black"/>
                </a:solidFill>
                <a:latin typeface="Calibri" panose="020F0502020204030204"/>
              </a:rPr>
              <a:t>2 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x H/4 x W/4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Google Shape;359;p21">
            <a:extLst>
              <a:ext uri="{FF2B5EF4-FFF2-40B4-BE49-F238E27FC236}">
                <a16:creationId xmlns:a16="http://schemas.microsoft.com/office/drawing/2014/main" id="{9CE2A542-56B6-3B40-984B-CC2B37A8BE89}"/>
              </a:ext>
            </a:extLst>
          </p:cNvPr>
          <p:cNvSpPr txBox="1"/>
          <p:nvPr/>
        </p:nvSpPr>
        <p:spPr>
          <a:xfrm>
            <a:off x="4454767" y="2468845"/>
            <a:ext cx="1708607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Med-res: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" baseline="-25000" dirty="0">
                <a:solidFill>
                  <a:prstClr val="black"/>
                </a:solidFill>
                <a:latin typeface="Calibri" panose="020F0502020204030204"/>
              </a:rPr>
              <a:t>2 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x H/4 x W/4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Google Shape;360;p21">
            <a:extLst>
              <a:ext uri="{FF2B5EF4-FFF2-40B4-BE49-F238E27FC236}">
                <a16:creationId xmlns:a16="http://schemas.microsoft.com/office/drawing/2014/main" id="{97FCC1B6-D830-2340-9880-E98291E7DC5C}"/>
              </a:ext>
            </a:extLst>
          </p:cNvPr>
          <p:cNvSpPr txBox="1"/>
          <p:nvPr/>
        </p:nvSpPr>
        <p:spPr>
          <a:xfrm>
            <a:off x="3423259" y="3995097"/>
            <a:ext cx="1541299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Low-res: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" baseline="-25000" dirty="0">
                <a:solidFill>
                  <a:prstClr val="black"/>
                </a:solidFill>
                <a:latin typeface="Calibri" panose="020F0502020204030204"/>
              </a:rPr>
              <a:t>3 </a:t>
            </a:r>
            <a:r>
              <a:rPr lang="en" dirty="0">
                <a:solidFill>
                  <a:prstClr val="black"/>
                </a:solidFill>
                <a:latin typeface="Calibri" panose="020F0502020204030204"/>
              </a:rPr>
              <a:t>x H/4 x W/4</a:t>
            </a:r>
            <a:endParaRPr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Google Shape;361;p21">
            <a:extLst>
              <a:ext uri="{FF2B5EF4-FFF2-40B4-BE49-F238E27FC236}">
                <a16:creationId xmlns:a16="http://schemas.microsoft.com/office/drawing/2014/main" id="{A1D60410-6A93-BA49-BAE4-6798172E64E3}"/>
              </a:ext>
            </a:extLst>
          </p:cNvPr>
          <p:cNvSpPr txBox="1"/>
          <p:nvPr/>
        </p:nvSpPr>
        <p:spPr>
          <a:xfrm>
            <a:off x="-28893" y="5257282"/>
            <a:ext cx="5950150" cy="30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defTabSz="685800">
              <a:lnSpc>
                <a:spcPct val="115000"/>
              </a:lnSpc>
            </a:pP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Long, </a:t>
            </a:r>
            <a:r>
              <a:rPr lang="en" sz="800" dirty="0" err="1">
                <a:solidFill>
                  <a:prstClr val="black"/>
                </a:solidFill>
                <a:latin typeface="Calibri" panose="020F0502020204030204"/>
              </a:rPr>
              <a:t>Shelhamer</a:t>
            </a: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, and Darrell, “Fully Convolutional Networks for Semantic Segmentation”, CVPR 2015</a:t>
            </a:r>
            <a:br>
              <a:rPr lang="en" sz="8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" sz="800" dirty="0">
                <a:solidFill>
                  <a:prstClr val="black"/>
                </a:solidFill>
                <a:latin typeface="Calibri" panose="020F0502020204030204"/>
              </a:rPr>
              <a:t>Noh et al, “Learning Deconvolution Network for Semantic Segmentation”, ICCV 2015</a:t>
            </a:r>
            <a:endParaRPr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4" name="Google Shape;266;p19">
            <a:extLst>
              <a:ext uri="{FF2B5EF4-FFF2-40B4-BE49-F238E27FC236}">
                <a16:creationId xmlns:a16="http://schemas.microsoft.com/office/drawing/2014/main" id="{A900C467-CA75-BF48-B67B-D48592686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725" y="2895995"/>
            <a:ext cx="1794359" cy="1195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68;p19">
            <a:extLst>
              <a:ext uri="{FF2B5EF4-FFF2-40B4-BE49-F238E27FC236}">
                <a16:creationId xmlns:a16="http://schemas.microsoft.com/office/drawing/2014/main" id="{F9C30292-BC49-4F4F-890B-5D5230B3422E}"/>
              </a:ext>
            </a:extLst>
          </p:cNvPr>
          <p:cNvSpPr txBox="1"/>
          <p:nvPr/>
        </p:nvSpPr>
        <p:spPr>
          <a:xfrm>
            <a:off x="545945" y="4126684"/>
            <a:ext cx="1083918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Input: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>
                <a:solidFill>
                  <a:prstClr val="black"/>
                </a:solidFill>
                <a:latin typeface="Calibri" panose="020F0502020204030204"/>
              </a:rPr>
              <a:t>3 x H x W</a:t>
            </a:r>
            <a:endParaRPr sz="1865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6" name="Google Shape;282;p19">
            <a:extLst>
              <a:ext uri="{FF2B5EF4-FFF2-40B4-BE49-F238E27FC236}">
                <a16:creationId xmlns:a16="http://schemas.microsoft.com/office/drawing/2014/main" id="{88AE2F03-F2C4-9C48-972B-755A695B1888}"/>
              </a:ext>
            </a:extLst>
          </p:cNvPr>
          <p:cNvGrpSpPr/>
          <p:nvPr/>
        </p:nvGrpSpPr>
        <p:grpSpPr>
          <a:xfrm>
            <a:off x="7153389" y="2662454"/>
            <a:ext cx="1935342" cy="1437587"/>
            <a:chOff x="3688175" y="943350"/>
            <a:chExt cx="5279100" cy="3521825"/>
          </a:xfrm>
        </p:grpSpPr>
        <p:sp>
          <p:nvSpPr>
            <p:cNvPr id="37" name="Google Shape;283;p19">
              <a:extLst>
                <a:ext uri="{FF2B5EF4-FFF2-40B4-BE49-F238E27FC236}">
                  <a16:creationId xmlns:a16="http://schemas.microsoft.com/office/drawing/2014/main" id="{A48DF554-068C-A245-8C25-7A7FCA4C881F}"/>
                </a:ext>
              </a:extLst>
            </p:cNvPr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pPr defTabSz="685800"/>
              <a:endParaRPr sz="18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Google Shape;284;p19">
              <a:extLst>
                <a:ext uri="{FF2B5EF4-FFF2-40B4-BE49-F238E27FC236}">
                  <a16:creationId xmlns:a16="http://schemas.microsoft.com/office/drawing/2014/main" id="{879C8A1A-9C4B-DD42-9962-FA90001AD202}"/>
                </a:ext>
              </a:extLst>
            </p:cNvPr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l" t="t" r="r" b="b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39" name="Google Shape;285;p19">
              <a:extLst>
                <a:ext uri="{FF2B5EF4-FFF2-40B4-BE49-F238E27FC236}">
                  <a16:creationId xmlns:a16="http://schemas.microsoft.com/office/drawing/2014/main" id="{3DCEC88E-67B1-9F42-863E-68AEF7B5B8D2}"/>
                </a:ext>
              </a:extLst>
            </p:cNvPr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l" t="t" r="r" b="b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40" name="Google Shape;286;p19">
              <a:extLst>
                <a:ext uri="{FF2B5EF4-FFF2-40B4-BE49-F238E27FC236}">
                  <a16:creationId xmlns:a16="http://schemas.microsoft.com/office/drawing/2014/main" id="{C95290D1-D806-0247-A58C-7BBB9C9B9632}"/>
                </a:ext>
              </a:extLst>
            </p:cNvPr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l" t="t" r="r" b="b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41" name="Google Shape;291;p19">
            <a:extLst>
              <a:ext uri="{FF2B5EF4-FFF2-40B4-BE49-F238E27FC236}">
                <a16:creationId xmlns:a16="http://schemas.microsoft.com/office/drawing/2014/main" id="{92909337-705A-1140-9A91-DE13C4FDAF6C}"/>
              </a:ext>
            </a:extLst>
          </p:cNvPr>
          <p:cNvSpPr txBox="1"/>
          <p:nvPr/>
        </p:nvSpPr>
        <p:spPr>
          <a:xfrm>
            <a:off x="7460680" y="4299289"/>
            <a:ext cx="1336752" cy="5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Predictions: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" sz="1865" dirty="0">
                <a:solidFill>
                  <a:prstClr val="black"/>
                </a:solidFill>
                <a:latin typeface="Calibri" panose="020F0502020204030204"/>
              </a:rPr>
              <a:t>H x W</a:t>
            </a:r>
            <a:endParaRPr sz="186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1584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69FC0-F371-1643-88DA-11ED472D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第十三章 图像对齐与拼接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61D05F-1B8E-524B-9226-E4C4F82B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EECS 498-007 Lecture 2 - </a:t>
            </a:r>
            <a:fld id="{AC1089D3-84F4-7045-A571-C61BEF9B13BC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E22A92-622F-3943-89F2-9D0C18F3B266}"/>
              </a:ext>
            </a:extLst>
          </p:cNvPr>
          <p:cNvSpPr txBox="1"/>
          <p:nvPr/>
        </p:nvSpPr>
        <p:spPr>
          <a:xfrm>
            <a:off x="457200" y="1219200"/>
            <a:ext cx="788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1.</a:t>
            </a:r>
            <a:r>
              <a:rPr kumimoji="1" lang="zh-CN" altLang="en-US" sz="2800" dirty="0"/>
              <a:t>基本运动模型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2.</a:t>
            </a:r>
            <a:r>
              <a:rPr kumimoji="1" lang="zh-CN" altLang="en-US" sz="2800" dirty="0"/>
              <a:t>基本仿射变换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3.</a:t>
            </a:r>
            <a:r>
              <a:rPr kumimoji="1" lang="zh-CN" altLang="en-US" sz="2800" dirty="0"/>
              <a:t>变换参数求解</a:t>
            </a:r>
            <a:r>
              <a:rPr kumimoji="1" lang="en-US" altLang="zh-CN" sz="2800" dirty="0"/>
              <a:t>—RANSAC</a:t>
            </a:r>
            <a:r>
              <a:rPr kumimoji="1" lang="zh-CN" altLang="en-US" sz="2800" dirty="0"/>
              <a:t>算法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816929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69FC0-F371-1643-88DA-11ED472D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第十四章 运动与光流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61D05F-1B8E-524B-9226-E4C4F82B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EECS 498-007 Lecture 2 - </a:t>
            </a:r>
            <a:fld id="{AC1089D3-84F4-7045-A571-C61BEF9B13BC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9F45EF-59F6-0A40-A6B8-509B53A39FC5}"/>
              </a:ext>
            </a:extLst>
          </p:cNvPr>
          <p:cNvSpPr txBox="1"/>
          <p:nvPr/>
        </p:nvSpPr>
        <p:spPr>
          <a:xfrm>
            <a:off x="628650" y="1295400"/>
            <a:ext cx="7886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基于块的运动估计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光流法</a:t>
            </a:r>
            <a:r>
              <a:rPr kumimoji="1" lang="en-US" altLang="zh-CN" sz="2800" dirty="0"/>
              <a:t>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4435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69FC0-F371-1643-88DA-11ED472D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第十五章 立体视觉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61D05F-1B8E-524B-9226-E4C4F82B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EECS 498-007 Lecture 2 - </a:t>
            </a:r>
            <a:fld id="{AC1089D3-84F4-7045-A571-C61BEF9B13BC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EE4027-F84F-6C4E-B98C-9BAB33672533}"/>
              </a:ext>
            </a:extLst>
          </p:cNvPr>
          <p:cNvSpPr txBox="1"/>
          <p:nvPr/>
        </p:nvSpPr>
        <p:spPr>
          <a:xfrm>
            <a:off x="628650" y="1295400"/>
            <a:ext cx="78867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1.</a:t>
            </a:r>
            <a:r>
              <a:rPr kumimoji="1" lang="zh-CN" altLang="en-US" sz="2800" dirty="0"/>
              <a:t>双目视觉系统的几何模型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2.</a:t>
            </a:r>
            <a:r>
              <a:rPr kumimoji="1" lang="zh-CN" altLang="en-US" sz="2800" dirty="0"/>
              <a:t>对极几何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720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 cstate="print"/>
          <a:srcRect l="16959" t="14497" r="15958" b="4240"/>
          <a:stretch>
            <a:fillRect/>
          </a:stretch>
        </p:blipFill>
        <p:spPr bwMode="auto">
          <a:xfrm>
            <a:off x="76200" y="0"/>
            <a:ext cx="8915400" cy="685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965450" y="6057900"/>
            <a:ext cx="2044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基线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855663" y="5259388"/>
            <a:ext cx="1708150" cy="830997"/>
            <a:chOff x="855549" y="5259250"/>
            <a:chExt cx="1708236" cy="831121"/>
          </a:xfrm>
        </p:grpSpPr>
        <p:sp>
          <p:nvSpPr>
            <p:cNvPr id="57364" name="TextBox 8"/>
            <p:cNvSpPr txBox="1">
              <a:spLocks noChangeArrowheads="1"/>
            </p:cNvSpPr>
            <p:nvPr/>
          </p:nvSpPr>
          <p:spPr bwMode="auto">
            <a:xfrm>
              <a:off x="855549" y="5259250"/>
              <a:ext cx="1708236" cy="831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光学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中心</a:t>
              </a:r>
              <a:r>
                <a:rPr lang="en-US" sz="2400" dirty="0">
                  <a:solidFill>
                    <a:schemeClr val="bg1"/>
                  </a:solidFill>
                </a:rPr>
                <a:t>(</a:t>
              </a:r>
              <a:r>
                <a:rPr lang="zh-CN" altLang="en-US" sz="2400" dirty="0">
                  <a:solidFill>
                    <a:schemeClr val="bg1"/>
                  </a:solidFill>
                </a:rPr>
                <a:t>左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</a:p>
          </p:txBody>
        </p:sp>
        <p:cxnSp>
          <p:nvCxnSpPr>
            <p:cNvPr id="57365" name="Straight Arrow Connector 10"/>
            <p:cNvCxnSpPr>
              <a:cxnSpLocks noChangeShapeType="1"/>
            </p:cNvCxnSpPr>
            <p:nvPr/>
          </p:nvCxnSpPr>
          <p:spPr bwMode="auto">
            <a:xfrm flipV="1">
              <a:off x="1797012" y="5473728"/>
              <a:ext cx="620721" cy="511182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7310438" y="4926012"/>
            <a:ext cx="1971675" cy="830997"/>
            <a:chOff x="7310475" y="4926033"/>
            <a:chExt cx="1971702" cy="831121"/>
          </a:xfrm>
        </p:grpSpPr>
        <p:sp>
          <p:nvSpPr>
            <p:cNvPr id="57362" name="TextBox 7"/>
            <p:cNvSpPr txBox="1">
              <a:spLocks noChangeArrowheads="1"/>
            </p:cNvSpPr>
            <p:nvPr/>
          </p:nvSpPr>
          <p:spPr bwMode="auto">
            <a:xfrm>
              <a:off x="7573941" y="4926033"/>
              <a:ext cx="1708236" cy="831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光学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中心</a:t>
              </a:r>
              <a:r>
                <a:rPr lang="en-US" sz="2400" dirty="0">
                  <a:solidFill>
                    <a:schemeClr val="bg1"/>
                  </a:solidFill>
                </a:rPr>
                <a:t>(</a:t>
              </a:r>
              <a:r>
                <a:rPr lang="zh-CN" altLang="en-US" sz="2400" dirty="0">
                  <a:solidFill>
                    <a:schemeClr val="bg1"/>
                  </a:solidFill>
                </a:rPr>
                <a:t>右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</a:p>
          </p:txBody>
        </p:sp>
        <p:cxnSp>
          <p:nvCxnSpPr>
            <p:cNvPr id="57363" name="Straight Arrow Connector 11"/>
            <p:cNvCxnSpPr>
              <a:cxnSpLocks noChangeShapeType="1"/>
            </p:cNvCxnSpPr>
            <p:nvPr/>
          </p:nvCxnSpPr>
          <p:spPr bwMode="auto">
            <a:xfrm rot="10800000">
              <a:off x="7310475" y="5437215"/>
              <a:ext cx="365130" cy="255590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 type="arrow" w="med" len="med"/>
            </a:ln>
          </p:spPr>
        </p:cxn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63525" y="4232275"/>
            <a:ext cx="10588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 err="1">
                <a:solidFill>
                  <a:schemeClr val="bg1"/>
                </a:solidFill>
              </a:rPr>
              <a:t>焦距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7353" name="Rectangle 17"/>
          <p:cNvSpPr>
            <a:spLocks noChangeArrowheads="1"/>
          </p:cNvSpPr>
          <p:nvPr/>
        </p:nvSpPr>
        <p:spPr bwMode="auto">
          <a:xfrm>
            <a:off x="336550" y="434975"/>
            <a:ext cx="3359150" cy="102235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922962" y="398463"/>
            <a:ext cx="12049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err="1">
                <a:solidFill>
                  <a:schemeClr val="bg1"/>
                </a:solidFill>
              </a:rPr>
              <a:t>物体点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265738" y="2479675"/>
            <a:ext cx="19351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 err="1">
                <a:solidFill>
                  <a:schemeClr val="bg1"/>
                </a:solidFill>
              </a:rPr>
              <a:t>深度</a:t>
            </a:r>
            <a:r>
              <a:rPr lang="en-US" sz="2400" b="1" dirty="0" err="1">
                <a:solidFill>
                  <a:schemeClr val="bg1"/>
                </a:solidFill>
              </a:rPr>
              <a:t>p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446088" y="2808288"/>
            <a:ext cx="2263775" cy="1497012"/>
            <a:chOff x="446032" y="2808279"/>
            <a:chExt cx="2263805" cy="1497033"/>
          </a:xfrm>
        </p:grpSpPr>
        <p:sp>
          <p:nvSpPr>
            <p:cNvPr id="57360" name="TextBox 20"/>
            <p:cNvSpPr txBox="1">
              <a:spLocks noChangeArrowheads="1"/>
            </p:cNvSpPr>
            <p:nvPr/>
          </p:nvSpPr>
          <p:spPr bwMode="auto">
            <a:xfrm>
              <a:off x="446032" y="2808279"/>
              <a:ext cx="1898676" cy="461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图像点</a:t>
              </a:r>
              <a:r>
                <a:rPr lang="en-US" sz="2400" dirty="0">
                  <a:solidFill>
                    <a:schemeClr val="bg1"/>
                  </a:solidFill>
                </a:rPr>
                <a:t>(</a:t>
              </a:r>
              <a:r>
                <a:rPr lang="zh-CN" altLang="en-US" sz="2400" dirty="0">
                  <a:solidFill>
                    <a:schemeClr val="bg1"/>
                  </a:solidFill>
                </a:rPr>
                <a:t>左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</a:p>
          </p:txBody>
        </p:sp>
        <p:cxnSp>
          <p:nvCxnSpPr>
            <p:cNvPr id="57361" name="Straight Arrow Connector 23"/>
            <p:cNvCxnSpPr>
              <a:cxnSpLocks noChangeShapeType="1"/>
            </p:cNvCxnSpPr>
            <p:nvPr/>
          </p:nvCxnSpPr>
          <p:spPr bwMode="auto">
            <a:xfrm>
              <a:off x="1468395" y="3429000"/>
              <a:ext cx="1241442" cy="876312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127875" y="2808288"/>
            <a:ext cx="2198688" cy="1387475"/>
            <a:chOff x="7127910" y="2808279"/>
            <a:chExt cx="2198655" cy="1387494"/>
          </a:xfrm>
        </p:grpSpPr>
        <p:sp>
          <p:nvSpPr>
            <p:cNvPr id="57358" name="TextBox 21"/>
            <p:cNvSpPr txBox="1">
              <a:spLocks noChangeArrowheads="1"/>
            </p:cNvSpPr>
            <p:nvPr/>
          </p:nvSpPr>
          <p:spPr bwMode="auto">
            <a:xfrm>
              <a:off x="7200936" y="2808279"/>
              <a:ext cx="2125629" cy="461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400" dirty="0">
                  <a:solidFill>
                    <a:schemeClr val="bg1"/>
                  </a:solidFill>
                </a:rPr>
                <a:t>图像点</a:t>
              </a:r>
              <a:r>
                <a:rPr lang="en-US" sz="2400" dirty="0">
                  <a:solidFill>
                    <a:schemeClr val="bg1"/>
                  </a:solidFill>
                </a:rPr>
                <a:t> (</a:t>
              </a:r>
              <a:r>
                <a:rPr lang="zh-CN" altLang="en-US" sz="2400" dirty="0">
                  <a:solidFill>
                    <a:schemeClr val="bg1"/>
                  </a:solidFill>
                </a:rPr>
                <a:t>右</a:t>
              </a:r>
              <a:r>
                <a:rPr lang="en-US" sz="2400" dirty="0">
                  <a:solidFill>
                    <a:schemeClr val="bg1"/>
                  </a:solidFill>
                </a:rPr>
                <a:t>)</a:t>
              </a:r>
            </a:p>
          </p:txBody>
        </p:sp>
        <p:cxnSp>
          <p:nvCxnSpPr>
            <p:cNvPr id="57359" name="Straight Arrow Connector 25"/>
            <p:cNvCxnSpPr>
              <a:cxnSpLocks noChangeShapeType="1"/>
            </p:cNvCxnSpPr>
            <p:nvPr/>
          </p:nvCxnSpPr>
          <p:spPr bwMode="auto">
            <a:xfrm rot="10800000" flipV="1">
              <a:off x="7127910" y="3684591"/>
              <a:ext cx="584208" cy="511182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03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r>
              <a:rPr kumimoji="1" lang="en-US" altLang="zh-CN" sz="4000" dirty="0"/>
              <a:t>2.1</a:t>
            </a:r>
            <a:r>
              <a:rPr lang="zh-CN" altLang="en-US" sz="4000" dirty="0"/>
              <a:t>针孔相机</a:t>
            </a:r>
            <a:endParaRPr lang="en-US" sz="4000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825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三维世界至二维图像平面投影</a:t>
            </a:r>
            <a:endParaRPr lang="en-US" sz="2800" dirty="0"/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4925" y="6545263"/>
            <a:ext cx="23034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Forsyth and Ponce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 l="17465" t="47516" r="16969" b="6912"/>
          <a:stretch>
            <a:fillRect/>
          </a:stretch>
        </p:blipFill>
        <p:spPr bwMode="auto">
          <a:xfrm>
            <a:off x="360363" y="1952625"/>
            <a:ext cx="8532812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7270" name="Text Box 6"/>
          <p:cNvSpPr txBox="1">
            <a:spLocks noChangeArrowheads="1"/>
          </p:cNvSpPr>
          <p:nvPr/>
        </p:nvSpPr>
        <p:spPr bwMode="auto">
          <a:xfrm>
            <a:off x="4356100" y="4103688"/>
            <a:ext cx="12969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相机参考坐标</a:t>
            </a:r>
            <a:endParaRPr lang="en-US" dirty="0"/>
          </a:p>
        </p:txBody>
      </p:sp>
      <p:sp>
        <p:nvSpPr>
          <p:cNvPr id="267271" name="Text Box 7"/>
          <p:cNvSpPr txBox="1">
            <a:spLocks noChangeArrowheads="1"/>
          </p:cNvSpPr>
          <p:nvPr/>
        </p:nvSpPr>
        <p:spPr bwMode="auto">
          <a:xfrm>
            <a:off x="792163" y="2051050"/>
            <a:ext cx="1296987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图像</a:t>
            </a:r>
            <a:endParaRPr lang="en-US" dirty="0"/>
          </a:p>
          <a:p>
            <a:pPr>
              <a:spcBef>
                <a:spcPct val="50000"/>
              </a:spcBef>
            </a:pPr>
            <a:r>
              <a:rPr lang="en-US" dirty="0" err="1"/>
              <a:t>平面</a:t>
            </a:r>
            <a:endParaRPr lang="en-US" dirty="0"/>
          </a:p>
        </p:txBody>
      </p:sp>
      <p:sp>
        <p:nvSpPr>
          <p:cNvPr id="267272" name="Text Box 8"/>
          <p:cNvSpPr txBox="1">
            <a:spLocks noChangeArrowheads="1"/>
          </p:cNvSpPr>
          <p:nvPr/>
        </p:nvSpPr>
        <p:spPr bwMode="auto">
          <a:xfrm>
            <a:off x="6127433" y="3832226"/>
            <a:ext cx="6746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光轴</a:t>
            </a:r>
            <a:endParaRPr lang="en-US" dirty="0"/>
          </a:p>
        </p:txBody>
      </p:sp>
      <p:sp>
        <p:nvSpPr>
          <p:cNvPr id="267273" name="Text Box 9"/>
          <p:cNvSpPr txBox="1">
            <a:spLocks noChangeArrowheads="1"/>
          </p:cNvSpPr>
          <p:nvPr/>
        </p:nvSpPr>
        <p:spPr bwMode="auto">
          <a:xfrm>
            <a:off x="2987675" y="2519363"/>
            <a:ext cx="6699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焦距</a:t>
            </a:r>
            <a:endParaRPr lang="en-US" dirty="0"/>
          </a:p>
        </p:txBody>
      </p:sp>
      <p:sp>
        <p:nvSpPr>
          <p:cNvPr id="27658" name="TextBox 10"/>
          <p:cNvSpPr txBox="1">
            <a:spLocks noChangeArrowheads="1"/>
          </p:cNvSpPr>
          <p:nvPr/>
        </p:nvSpPr>
        <p:spPr bwMode="auto">
          <a:xfrm>
            <a:off x="7200900" y="5108575"/>
            <a:ext cx="1716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/>
              <a:t>场景</a:t>
            </a:r>
            <a:r>
              <a:rPr lang="en-US" dirty="0"/>
              <a:t> / </a:t>
            </a:r>
            <a:r>
              <a:rPr lang="zh-CN" altLang="en-US" dirty="0"/>
              <a:t>世界</a:t>
            </a:r>
            <a:endParaRPr lang="en-US" altLang="zh-CN" dirty="0"/>
          </a:p>
          <a:p>
            <a:r>
              <a:rPr lang="zh-CN" altLang="en-US" dirty="0"/>
              <a:t>点集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05126" y="5346700"/>
            <a:ext cx="3492500" cy="1125538"/>
            <a:chOff x="2290" y="3385"/>
            <a:chExt cx="2200" cy="709"/>
          </a:xfrm>
        </p:grpSpPr>
        <p:pic>
          <p:nvPicPr>
            <p:cNvPr id="27664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2816" t="69298" r="38101" b="23660"/>
            <a:stretch>
              <a:fillRect/>
            </a:stretch>
          </p:blipFill>
          <p:spPr bwMode="auto">
            <a:xfrm>
              <a:off x="2290" y="3385"/>
              <a:ext cx="1769" cy="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65" name="Text Box 6"/>
            <p:cNvSpPr txBox="1">
              <a:spLocks noChangeArrowheads="1"/>
            </p:cNvSpPr>
            <p:nvPr/>
          </p:nvSpPr>
          <p:spPr bwMode="auto">
            <a:xfrm>
              <a:off x="2416" y="3863"/>
              <a:ext cx="5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/>
                <a:t>场景点</a:t>
              </a:r>
              <a:endParaRPr lang="en-US" dirty="0"/>
            </a:p>
          </p:txBody>
        </p:sp>
        <p:sp>
          <p:nvSpPr>
            <p:cNvPr id="27666" name="Text Box 7"/>
            <p:cNvSpPr txBox="1">
              <a:spLocks noChangeArrowheads="1"/>
            </p:cNvSpPr>
            <p:nvPr/>
          </p:nvSpPr>
          <p:spPr bwMode="auto">
            <a:xfrm>
              <a:off x="3174" y="3857"/>
              <a:ext cx="1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/>
                <a:t>图像坐标</a:t>
              </a:r>
              <a:endParaRPr lang="en-US" dirty="0"/>
            </a:p>
          </p:txBody>
        </p:sp>
      </p:grp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4" cstate="print"/>
          <a:srcRect l="49915" t="69658" r="47400" b="23677"/>
          <a:stretch>
            <a:fillRect/>
          </a:stretch>
        </p:blipFill>
        <p:spPr bwMode="auto">
          <a:xfrm>
            <a:off x="3951288" y="6030913"/>
            <a:ext cx="39528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2600325" y="5145088"/>
            <a:ext cx="3833813" cy="1460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51982" y="5377656"/>
            <a:ext cx="612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‘</a:t>
            </a:r>
            <a:r>
              <a:rPr lang="en-US" sz="2400" b="1" dirty="0"/>
              <a:t>’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470276" y="5015706"/>
            <a:ext cx="6127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‘</a:t>
            </a:r>
          </a:p>
          <a:p>
            <a:r>
              <a:rPr lang="en-US" sz="2400" b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56851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70" grpId="0"/>
      <p:bldP spid="267271" grpId="0"/>
      <p:bldP spid="267272" grpId="0"/>
      <p:bldP spid="267273" grpId="0"/>
      <p:bldP spid="19" grpId="0" animBg="1"/>
      <p:bldP spid="20" grpId="0"/>
      <p:bldP spid="2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1"/>
          <p:cNvSpPr txBox="1">
            <a:spLocks noGrp="1"/>
          </p:cNvSpPr>
          <p:nvPr/>
        </p:nvSpPr>
        <p:spPr bwMode="auto">
          <a:xfrm>
            <a:off x="0" y="6629400"/>
            <a:ext cx="3886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M. Pollefeys, UNC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76400"/>
            <a:ext cx="7696200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9460" name="Line 4"/>
          <p:cNvSpPr>
            <a:spLocks noChangeShapeType="1"/>
          </p:cNvSpPr>
          <p:nvPr/>
        </p:nvSpPr>
        <p:spPr bwMode="auto">
          <a:xfrm flipV="1">
            <a:off x="1073150" y="4540250"/>
            <a:ext cx="2098675" cy="127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61" name="Line 5"/>
          <p:cNvSpPr>
            <a:spLocks noChangeShapeType="1"/>
          </p:cNvSpPr>
          <p:nvPr/>
        </p:nvSpPr>
        <p:spPr bwMode="auto">
          <a:xfrm>
            <a:off x="3524250" y="4546600"/>
            <a:ext cx="23114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62" name="Line 6"/>
          <p:cNvSpPr>
            <a:spLocks noChangeShapeType="1"/>
          </p:cNvSpPr>
          <p:nvPr/>
        </p:nvSpPr>
        <p:spPr bwMode="auto">
          <a:xfrm>
            <a:off x="6210300" y="4546600"/>
            <a:ext cx="20955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63" name="Line 7"/>
          <p:cNvSpPr>
            <a:spLocks noChangeShapeType="1"/>
          </p:cNvSpPr>
          <p:nvPr/>
        </p:nvSpPr>
        <p:spPr bwMode="auto">
          <a:xfrm>
            <a:off x="6419850" y="3251200"/>
            <a:ext cx="1885950" cy="128905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64" name="Line 8"/>
          <p:cNvSpPr>
            <a:spLocks noChangeShapeType="1"/>
          </p:cNvSpPr>
          <p:nvPr/>
        </p:nvSpPr>
        <p:spPr bwMode="auto">
          <a:xfrm>
            <a:off x="4724400" y="2082800"/>
            <a:ext cx="1466850" cy="10033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65" name="Line 9"/>
          <p:cNvSpPr>
            <a:spLocks noChangeShapeType="1"/>
          </p:cNvSpPr>
          <p:nvPr/>
        </p:nvSpPr>
        <p:spPr bwMode="auto">
          <a:xfrm flipV="1">
            <a:off x="3187700" y="2070100"/>
            <a:ext cx="1473200" cy="100965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66" name="Line 10"/>
          <p:cNvSpPr>
            <a:spLocks noChangeShapeType="1"/>
          </p:cNvSpPr>
          <p:nvPr/>
        </p:nvSpPr>
        <p:spPr bwMode="auto">
          <a:xfrm flipV="1">
            <a:off x="1060450" y="3244850"/>
            <a:ext cx="1892300" cy="12827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67" name="Text Box 11"/>
          <p:cNvSpPr txBox="1">
            <a:spLocks noChangeArrowheads="1"/>
          </p:cNvSpPr>
          <p:nvPr/>
        </p:nvSpPr>
        <p:spPr bwMode="auto">
          <a:xfrm>
            <a:off x="1905000" y="5181600"/>
            <a:ext cx="12763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对极平面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68" name="Oval 12"/>
          <p:cNvSpPr>
            <a:spLocks noChangeArrowheads="1"/>
          </p:cNvSpPr>
          <p:nvPr/>
        </p:nvSpPr>
        <p:spPr bwMode="auto">
          <a:xfrm>
            <a:off x="3105150" y="44577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69" name="Oval 13"/>
          <p:cNvSpPr>
            <a:spLocks noChangeArrowheads="1"/>
          </p:cNvSpPr>
          <p:nvPr/>
        </p:nvSpPr>
        <p:spPr bwMode="auto">
          <a:xfrm>
            <a:off x="6102350" y="44894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70" name="Text Box 14"/>
          <p:cNvSpPr txBox="1">
            <a:spLocks noChangeArrowheads="1"/>
          </p:cNvSpPr>
          <p:nvPr/>
        </p:nvSpPr>
        <p:spPr bwMode="auto">
          <a:xfrm>
            <a:off x="1905000" y="5867400"/>
            <a:ext cx="8146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极点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71" name="Line 15"/>
          <p:cNvSpPr>
            <a:spLocks noChangeShapeType="1"/>
          </p:cNvSpPr>
          <p:nvPr/>
        </p:nvSpPr>
        <p:spPr bwMode="auto">
          <a:xfrm flipH="1" flipV="1">
            <a:off x="2952750" y="3098800"/>
            <a:ext cx="260350" cy="158115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72" name="Line 16"/>
          <p:cNvSpPr>
            <a:spLocks noChangeShapeType="1"/>
          </p:cNvSpPr>
          <p:nvPr/>
        </p:nvSpPr>
        <p:spPr bwMode="auto">
          <a:xfrm flipV="1">
            <a:off x="6159500" y="3111500"/>
            <a:ext cx="254000" cy="15875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73" name="Text Box 17"/>
          <p:cNvSpPr txBox="1">
            <a:spLocks noChangeArrowheads="1"/>
          </p:cNvSpPr>
          <p:nvPr/>
        </p:nvSpPr>
        <p:spPr bwMode="auto">
          <a:xfrm>
            <a:off x="4843463" y="5867400"/>
            <a:ext cx="8146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极线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74" name="Text Box 18"/>
          <p:cNvSpPr txBox="1">
            <a:spLocks noChangeArrowheads="1"/>
          </p:cNvSpPr>
          <p:nvPr/>
        </p:nvSpPr>
        <p:spPr bwMode="auto">
          <a:xfrm>
            <a:off x="4843463" y="5172075"/>
            <a:ext cx="7617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基线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75" name="Line 19"/>
          <p:cNvSpPr>
            <a:spLocks noChangeShapeType="1"/>
          </p:cNvSpPr>
          <p:nvPr/>
        </p:nvSpPr>
        <p:spPr bwMode="auto">
          <a:xfrm>
            <a:off x="1066800" y="4572000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76" name="Line 20"/>
          <p:cNvSpPr>
            <a:spLocks noChangeShapeType="1"/>
          </p:cNvSpPr>
          <p:nvPr/>
        </p:nvSpPr>
        <p:spPr bwMode="auto">
          <a:xfrm>
            <a:off x="3505200" y="4572000"/>
            <a:ext cx="23622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477" name="Line 21"/>
          <p:cNvSpPr>
            <a:spLocks noChangeShapeType="1"/>
          </p:cNvSpPr>
          <p:nvPr/>
        </p:nvSpPr>
        <p:spPr bwMode="auto">
          <a:xfrm>
            <a:off x="6248400" y="4572000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对极几何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1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460" grpId="0" animBg="1"/>
      <p:bldP spid="659461" grpId="0" animBg="1"/>
      <p:bldP spid="659462" grpId="0" animBg="1"/>
      <p:bldP spid="659463" grpId="0" animBg="1"/>
      <p:bldP spid="659464" grpId="0" animBg="1"/>
      <p:bldP spid="659465" grpId="0" animBg="1"/>
      <p:bldP spid="659466" grpId="0" animBg="1"/>
      <p:bldP spid="659467" grpId="0" autoUpdateAnimBg="0"/>
      <p:bldP spid="659468" grpId="0" animBg="1"/>
      <p:bldP spid="659469" grpId="0" animBg="1"/>
      <p:bldP spid="659470" grpId="0" autoUpdateAnimBg="0"/>
      <p:bldP spid="659471" grpId="0" animBg="1"/>
      <p:bldP spid="659472" grpId="0" animBg="1"/>
      <p:bldP spid="659473" grpId="0" autoUpdateAnimBg="0"/>
      <p:bldP spid="659474" grpId="0" autoUpdateAnimBg="0"/>
      <p:bldP spid="659475" grpId="0" animBg="1"/>
      <p:bldP spid="659476" grpId="0" animBg="1"/>
      <p:bldP spid="65947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对极几何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基本项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457200" y="1420813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b="1" dirty="0" err="1"/>
              <a:t>基线</a:t>
            </a:r>
            <a:r>
              <a:rPr lang="en-US" sz="2400" dirty="0"/>
              <a:t>: </a:t>
            </a:r>
            <a:r>
              <a:rPr lang="en-US" sz="2400" dirty="0" err="1"/>
              <a:t>连接相机中心的线</a:t>
            </a:r>
            <a:endParaRPr lang="en-US" sz="2400" dirty="0"/>
          </a:p>
          <a:p>
            <a:pPr eaLnBrk="1" hangingPunct="1"/>
            <a:r>
              <a:rPr lang="en-US" sz="2400" b="1" dirty="0" err="1"/>
              <a:t>极点</a:t>
            </a:r>
            <a:r>
              <a:rPr lang="en-US" sz="2400" dirty="0"/>
              <a:t>: </a:t>
            </a:r>
            <a:r>
              <a:rPr lang="en-US" sz="2400" dirty="0" err="1"/>
              <a:t>基线与图像平面的交点</a:t>
            </a:r>
            <a:endParaRPr lang="en-US" sz="2400" dirty="0"/>
          </a:p>
          <a:p>
            <a:pPr eaLnBrk="1" hangingPunct="1"/>
            <a:r>
              <a:rPr lang="en-US" sz="2400" b="1" dirty="0" err="1"/>
              <a:t>对极平面</a:t>
            </a:r>
            <a:r>
              <a:rPr lang="en-US" sz="2400" dirty="0"/>
              <a:t>: </a:t>
            </a:r>
            <a:r>
              <a:rPr lang="en-US" sz="2400" dirty="0" err="1"/>
              <a:t>包含基线和物体点的平面</a:t>
            </a:r>
            <a:endParaRPr lang="en-US" sz="2400" dirty="0"/>
          </a:p>
          <a:p>
            <a:pPr eaLnBrk="1" hangingPunct="1"/>
            <a:r>
              <a:rPr lang="en-US" sz="2400" b="1" dirty="0" err="1"/>
              <a:t>极线</a:t>
            </a:r>
            <a:r>
              <a:rPr lang="en-US" sz="2400" dirty="0"/>
              <a:t>: </a:t>
            </a:r>
            <a:r>
              <a:rPr lang="en-US" sz="2400" dirty="0" err="1"/>
              <a:t>极平面和图像平面的交线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 err="1"/>
              <a:t>所有极线相交于极点</a:t>
            </a:r>
            <a:endParaRPr lang="en-US" sz="2400" dirty="0"/>
          </a:p>
          <a:p>
            <a:pPr eaLnBrk="1" hangingPunct="1"/>
            <a:r>
              <a:rPr lang="en-US" sz="2400" dirty="0" err="1"/>
              <a:t>极平面和左右图像平面相交于极线</a:t>
            </a:r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088839" y="6488668"/>
            <a:ext cx="105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48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27463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祝大家全部考</a:t>
            </a:r>
            <a:r>
              <a:rPr lang="en-US" altLang="zh-CN" dirty="0"/>
              <a:t>100</a:t>
            </a:r>
            <a:r>
              <a:rPr lang="zh-CN" altLang="en-US" dirty="0"/>
              <a:t>！</a:t>
            </a:r>
            <a:br>
              <a:rPr lang="en-US" altLang="zh-CN" dirty="0"/>
            </a:br>
            <a:r>
              <a:rPr lang="zh-CN" altLang="en-US" dirty="0"/>
              <a:t>谢谢大家！</a:t>
            </a:r>
            <a:endParaRPr lang="zh-CN" alt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15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2.3</a:t>
            </a:r>
            <a:r>
              <a:rPr kumimoji="1" lang="zh-CN" altLang="en-US" dirty="0"/>
              <a:t>几何模型</a:t>
            </a:r>
            <a:endParaRPr lang="en-US" dirty="0"/>
          </a:p>
        </p:txBody>
      </p:sp>
      <p:sp>
        <p:nvSpPr>
          <p:cNvPr id="1029" name="Text Box 2"/>
          <p:cNvSpPr txBox="1">
            <a:spLocks noChangeArrowheads="1"/>
          </p:cNvSpPr>
          <p:nvPr/>
        </p:nvSpPr>
        <p:spPr bwMode="auto">
          <a:xfrm>
            <a:off x="6207125" y="4200525"/>
            <a:ext cx="2290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dirty="0"/>
              <a:t>齐次坐标除以</a:t>
            </a:r>
            <a:r>
              <a:rPr lang="en-US" altLang="zh-CN" dirty="0"/>
              <a:t>z</a:t>
            </a:r>
            <a:r>
              <a:rPr lang="zh-CN" altLang="en-US" dirty="0"/>
              <a:t>坐标转换成非齐次坐标</a:t>
            </a:r>
            <a:endParaRPr lang="en-US" dirty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729768" y="1704975"/>
            <a:ext cx="7772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 kern="0" dirty="0"/>
              <a:t>透视投影基本方程矩阵表示：</a:t>
            </a:r>
            <a:endParaRPr lang="en-US" altLang="zh-CN" sz="3200" kern="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14400" y="2374900"/>
          <a:ext cx="4953000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name="Equation" r:id="rId4" imgW="1892160" imgH="914400" progId="Equation.3">
                  <p:embed/>
                </p:oleObj>
              </mc:Choice>
              <mc:Fallback>
                <p:oleObj name="Equation" r:id="rId4" imgW="1892160" imgH="9144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374900"/>
                        <a:ext cx="4953000" cy="239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943600" y="3016250"/>
          <a:ext cx="24384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Equation" r:id="rId6" imgW="927000" imgH="393480" progId="Equation.3">
                  <p:embed/>
                </p:oleObj>
              </mc:Choice>
              <mc:Fallback>
                <p:oleObj name="Equation" r:id="rId6" imgW="927000" imgH="393480" progId="Equation.3">
                  <p:embed/>
                  <p:pic>
                    <p:nvPicPr>
                      <p:cNvPr id="10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016250"/>
                        <a:ext cx="2438400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19"/>
          <p:cNvSpPr txBox="1">
            <a:spLocks noChangeArrowheads="1"/>
          </p:cNvSpPr>
          <p:nvPr/>
        </p:nvSpPr>
        <p:spPr bwMode="auto">
          <a:xfrm>
            <a:off x="76073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1347426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940F6-A449-E948-9000-3CC55E5F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2.3</a:t>
            </a:r>
            <a:r>
              <a:rPr kumimoji="1" lang="zh-CN" altLang="en-US" dirty="0"/>
              <a:t>几何模型</a:t>
            </a:r>
            <a:r>
              <a:rPr kumimoji="1" lang="en-US" altLang="zh-CN" dirty="0"/>
              <a:t>-</a:t>
            </a:r>
            <a:r>
              <a:rPr kumimoji="1" lang="zh-CN" altLang="en-US" dirty="0"/>
              <a:t>内部参数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39E355-B87C-F844-8801-C5014C57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相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机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矩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阵</a:t>
            </a:r>
          </a:p>
        </p:txBody>
      </p:sp>
      <p:pic>
        <p:nvPicPr>
          <p:cNvPr id="4" name="Picture 1" descr="page11image60114768">
            <a:extLst>
              <a:ext uri="{FF2B5EF4-FFF2-40B4-BE49-F238E27FC236}">
                <a16:creationId xmlns:a16="http://schemas.microsoft.com/office/drawing/2014/main" id="{A2D3E67F-C562-1E4E-8991-BA383550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45" y="1195421"/>
            <a:ext cx="6645710" cy="27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D1C253-E484-F94A-8963-97AC920D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945" y="3671902"/>
            <a:ext cx="4023987" cy="31098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994ED9-252C-1C48-B851-2919C4722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416796"/>
            <a:ext cx="2633614" cy="14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769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Johnson NN cla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2794</Words>
  <Application>Microsoft Macintosh PowerPoint</Application>
  <PresentationFormat>全屏显示(4:3)</PresentationFormat>
  <Paragraphs>838</Paragraphs>
  <Slides>72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72</vt:i4>
      </vt:variant>
    </vt:vector>
  </HeadingPairs>
  <TitlesOfParts>
    <vt:vector size="89" baseType="lpstr">
      <vt:lpstr>楷体</vt:lpstr>
      <vt:lpstr>Arial Unicode MS</vt:lpstr>
      <vt:lpstr>AvantGarde Bk BT</vt:lpstr>
      <vt:lpstr>Arial</vt:lpstr>
      <vt:lpstr>Calibri</vt:lpstr>
      <vt:lpstr>Calibri Light</vt:lpstr>
      <vt:lpstr>Cambria Math</vt:lpstr>
      <vt:lpstr>Lucida Sans</vt:lpstr>
      <vt:lpstr>Monotype Sorts</vt:lpstr>
      <vt:lpstr>Symbol</vt:lpstr>
      <vt:lpstr>Tahoma</vt:lpstr>
      <vt:lpstr>Times New Roman</vt:lpstr>
      <vt:lpstr>Office Theme</vt:lpstr>
      <vt:lpstr>JJohnson NN class</vt:lpstr>
      <vt:lpstr>Equation</vt:lpstr>
      <vt:lpstr>Photo Editor Photo</vt:lpstr>
      <vt:lpstr>Bitmap Image</vt:lpstr>
      <vt:lpstr>计算机视觉 课程内容总结</vt:lpstr>
      <vt:lpstr>第一章 绪论</vt:lpstr>
      <vt:lpstr>什么是计算机视觉?</vt:lpstr>
      <vt:lpstr>计算机视觉的主要应用</vt:lpstr>
      <vt:lpstr>课程目标</vt:lpstr>
      <vt:lpstr>第二章 图像形成</vt:lpstr>
      <vt:lpstr>2.1针孔相机</vt:lpstr>
      <vt:lpstr>2.3几何模型</vt:lpstr>
      <vt:lpstr>2.3几何模型-内部参数</vt:lpstr>
      <vt:lpstr>2.3几何模型-外部参数</vt:lpstr>
      <vt:lpstr>第三章 图像滤波与边缘检测</vt:lpstr>
      <vt:lpstr>3.3 图像滤波</vt:lpstr>
      <vt:lpstr>3.3 图像滤波—高斯滤波</vt:lpstr>
      <vt:lpstr>3.3 图像滤波—高斯滤波</vt:lpstr>
      <vt:lpstr>3.4 模板匹配</vt:lpstr>
      <vt:lpstr>3.5 边缘检测</vt:lpstr>
      <vt:lpstr>3.5 边缘检测—组合检测子</vt:lpstr>
      <vt:lpstr>3.5 边缘检测— 图像梯度</vt:lpstr>
      <vt:lpstr>3.5 边缘检测—噪声影响</vt:lpstr>
      <vt:lpstr>3.5 边缘检测—Canny检测子</vt:lpstr>
      <vt:lpstr>3.5 边缘检测—性能评估</vt:lpstr>
      <vt:lpstr>3.5 边缘检测—性能评估</vt:lpstr>
      <vt:lpstr>第四章-多尺度空间</vt:lpstr>
      <vt:lpstr>第五章-局部特征提取</vt:lpstr>
      <vt:lpstr>5.2.Harris角点检测</vt:lpstr>
      <vt:lpstr>5.2.Harris角点检测</vt:lpstr>
      <vt:lpstr>5.2.Harris角点检测— 角点响应函数</vt:lpstr>
      <vt:lpstr>5.2.Harris角点检测</vt:lpstr>
      <vt:lpstr>5.6. SIFT算法</vt:lpstr>
      <vt:lpstr>5.6. SIFT算法</vt:lpstr>
      <vt:lpstr>5.6. SIFT算法</vt:lpstr>
      <vt:lpstr>5.6. SIFT算法</vt:lpstr>
      <vt:lpstr>5.6. SIFT算法</vt:lpstr>
      <vt:lpstr>5.6. SIFT算法</vt:lpstr>
      <vt:lpstr>5.6. SIFT算法</vt:lpstr>
      <vt:lpstr>举例：图像匹配</vt:lpstr>
      <vt:lpstr>PowerPoint 演示文稿</vt:lpstr>
      <vt:lpstr>PowerPoint 演示文稿</vt:lpstr>
      <vt:lpstr>PowerPoint 演示文稿</vt:lpstr>
      <vt:lpstr>PowerPoint 演示文稿</vt:lpstr>
      <vt:lpstr>第六章-机器学习与图像分类</vt:lpstr>
      <vt:lpstr>最近邻分类</vt:lpstr>
      <vt:lpstr>参数化方法：线性分类器</vt:lpstr>
      <vt:lpstr>线性分类器: 三个角度</vt:lpstr>
      <vt:lpstr>多类 SVM 损失</vt:lpstr>
      <vt:lpstr>交叉熵损失(多元Logistic回归)</vt:lpstr>
      <vt:lpstr>随机梯度速降(SGD)</vt:lpstr>
      <vt:lpstr>第七章-神经网络</vt:lpstr>
      <vt:lpstr>深度神经网络</vt:lpstr>
      <vt:lpstr>激活函数</vt:lpstr>
      <vt:lpstr>第八章-卷积神经网络</vt:lpstr>
      <vt:lpstr>卷积网络LeNet-5</vt:lpstr>
      <vt:lpstr>卷积层Convolution Layer</vt:lpstr>
      <vt:lpstr>卷积步长</vt:lpstr>
      <vt:lpstr>卷积举例</vt:lpstr>
      <vt:lpstr>最大池化</vt:lpstr>
      <vt:lpstr>举例: LeNet-5</vt:lpstr>
      <vt:lpstr>正则化</vt:lpstr>
      <vt:lpstr>第九章-第十二章  图像分类、语义分割、目标检测</vt:lpstr>
      <vt:lpstr>第九章-第十二章  图像分类、语义分割、目标检测</vt:lpstr>
      <vt:lpstr>图像分类</vt:lpstr>
      <vt:lpstr>图像分类</vt:lpstr>
      <vt:lpstr>目标检测</vt:lpstr>
      <vt:lpstr>语义分割: 滑动窗口</vt:lpstr>
      <vt:lpstr>语义分割: 全卷积网络</vt:lpstr>
      <vt:lpstr>第十三章 图像对齐与拼接</vt:lpstr>
      <vt:lpstr>第十四章 运动与光流</vt:lpstr>
      <vt:lpstr>第十五章 立体视觉</vt:lpstr>
      <vt:lpstr>PowerPoint 演示文稿</vt:lpstr>
      <vt:lpstr>PowerPoint 演示文稿</vt:lpstr>
      <vt:lpstr>PowerPoint 演示文稿</vt:lpstr>
      <vt:lpstr>祝大家全部考100！ 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parameters of image formation</dc:title>
  <dc:creator>trevor</dc:creator>
  <cp:lastModifiedBy>Microsoft Office User</cp:lastModifiedBy>
  <cp:revision>162</cp:revision>
  <dcterms:created xsi:type="dcterms:W3CDTF">2009-09-01T01:33:15Z</dcterms:created>
  <dcterms:modified xsi:type="dcterms:W3CDTF">2023-02-10T10:59:46Z</dcterms:modified>
</cp:coreProperties>
</file>